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3"/>
  </p:notesMasterIdLst>
  <p:sldIdLst>
    <p:sldId id="256" r:id="rId2"/>
    <p:sldId id="342" r:id="rId3"/>
    <p:sldId id="258" r:id="rId4"/>
    <p:sldId id="357" r:id="rId5"/>
    <p:sldId id="354" r:id="rId6"/>
    <p:sldId id="411" r:id="rId7"/>
    <p:sldId id="316" r:id="rId8"/>
    <p:sldId id="315" r:id="rId9"/>
    <p:sldId id="355" r:id="rId10"/>
    <p:sldId id="356" r:id="rId11"/>
    <p:sldId id="344" r:id="rId12"/>
    <p:sldId id="410" r:id="rId13"/>
    <p:sldId id="409" r:id="rId14"/>
    <p:sldId id="268" r:id="rId15"/>
    <p:sldId id="358" r:id="rId16"/>
    <p:sldId id="321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270" r:id="rId25"/>
    <p:sldId id="339" r:id="rId26"/>
    <p:sldId id="360" r:id="rId27"/>
    <p:sldId id="408" r:id="rId28"/>
    <p:sldId id="413" r:id="rId29"/>
    <p:sldId id="333" r:id="rId30"/>
    <p:sldId id="359" r:id="rId31"/>
    <p:sldId id="338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285" r:id="rId41"/>
    <p:sldId id="286" r:id="rId4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8A60"/>
    <a:srgbClr val="FF34DD"/>
    <a:srgbClr val="EB5B0B"/>
    <a:srgbClr val="F3E600"/>
    <a:srgbClr val="A7A368"/>
    <a:srgbClr val="B3B4B5"/>
    <a:srgbClr val="B0AAA6"/>
    <a:srgbClr val="70A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llanmörkt forma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llanmörkt format 2 - Dekorfärg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llanmörkt format 2 - Dekorfärg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llanmörkt format 2 - Dekorfärg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llanmörkt format 2 - Dekorfärg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llanmörkt format 3 - Dekorfärg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llanmörkt format 3 - Dekorfärg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 autoAdjust="0"/>
    <p:restoredTop sz="96811" autoAdjust="0"/>
  </p:normalViewPr>
  <p:slideViewPr>
    <p:cSldViewPr snapToGrid="0" snapToObjects="1">
      <p:cViewPr varScale="1">
        <p:scale>
          <a:sx n="90" d="100"/>
          <a:sy n="90" d="100"/>
        </p:scale>
        <p:origin x="67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83E86-4F39-C340-87F7-8AF6B8A63073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70E667-7C99-864D-AA9E-5D351A7637D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42779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94773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63825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53536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9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75043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8289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77893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517494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499678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08361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42122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26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0153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27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407340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30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024037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70E667-7C99-864D-AA9E-5D351A7637DE}" type="slidenum">
              <a:rPr lang="sv-SE" smtClean="0"/>
              <a:t>37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00486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15A6C93-5607-5742-BC49-233DEE9E15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DBFB4A7F-AC9F-0E47-B0C0-5519BE73CA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E3BAFB0-55C5-F343-9476-658EC5BDE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37C7136-485A-7C45-8359-B4BF4EA4D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0FE0D9D-926E-EF4E-BF94-BD027B155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05393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1D39BB-BDCC-E145-A696-79A5CD06D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433529B-2D80-7A4F-98F1-D0900534C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F23CABD-F85C-F44D-BBF4-D0EF1C204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5089C2-1FBB-0C4A-8A69-5513C1BEF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77B46CC-E206-F547-8115-1EC9E8460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1872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6122661-9107-C04C-B934-031A0FEC8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1F27727-03E0-1D4A-9247-1D5F97297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801010D-C47D-1D40-AEC8-161389339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71DA47A-9219-DD42-A665-EC0C1D20E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2934556-C82D-194F-B27D-DDB97C84C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64900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BDFD6B2-E190-A548-9CEB-3AA42FA29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7301F7D-62C8-664C-B876-8FDF87C875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38012575-C89C-BB4A-A5B3-44431F2031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F3F688C-82E6-D543-A146-C72987268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05DC9A2C-28FF-0D4C-BFDE-BEAD3034A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0FFD347-2EB5-CB44-9B83-6498BA17D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01026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AE62A46-9D9B-4A4E-BC89-8AD1DFD22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D7513A0-B035-9140-A242-9564B2C34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3756762F-CA38-2A4D-9F50-AFAE5715B5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99C1E86-00F0-884D-B048-64BCC8DEB5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AE47CF2-ED7F-914B-A278-28C5F950D4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6E75D3B8-CA2B-A64F-8D9A-011401E2A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703F2208-805F-C449-9512-7EF18DC58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B8C34511-D842-2C4F-9397-897CF36F1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3172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1B1D2FD-29B2-C649-9FB7-0AB5261AA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C241B19D-7422-3942-B45D-C46F48F8A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8110CF1-AB26-0D41-BA8A-E3EE1E186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99224A0-4953-EF48-8E83-A66659599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0301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0F9D1180-F031-E140-8A01-548DFD9C9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34AC707-5B42-5341-9473-508ACE6B1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7B65EA2-038F-124E-93C4-DDE7B380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87480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A05D1CF-4DB2-324B-BC3D-C53B374F7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3FC78D2-FE0B-314F-87B4-FE749F1EA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232A9323-0C06-A74C-8874-6239E7C1AB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1A78A377-9424-6840-8C71-6F3DEBCEC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015208C6-CD76-CD42-AF82-4ADF561E7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A5470EE-CAE0-114F-B3F0-EC97C540F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07042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0F2AB41-0228-F348-B00E-4D95C56C1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2894C768-049A-9640-8E19-1B13D034B4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F89E2950-5828-B54C-AD5B-C590273B61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4778FAC-5C60-5B49-9C74-2988DF7DC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60BD73C-2709-3F4D-BF72-592894F85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5D67227-2DB6-B74C-8EE8-F3D883023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91407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ABAE585-4788-9048-872B-362BE5617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3ABB77D-7907-1549-AA9C-30D81A2CC5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17F661C-FE41-2F4F-826C-8FEBBAB88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429111F-695D-F54D-BB55-B00E1947C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CAC7A97-E547-5843-BE48-95EC4F3F8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21797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AFFC7FD5-C275-E943-AEEA-3510775AC0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A63CF360-B441-AF46-A70B-EC3FCEB0E7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CF5B56A-BB8C-8A47-A684-DD67F27C2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2598EFA-16D3-654F-A50D-590A6F89E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9A2218E-C122-D648-A33A-86E19F58F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8271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6DEB7966-B51B-C942-926B-930FB4A7C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9B0228F-EE96-4145-9FC4-46A5FCA57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sv-SE"/>
              <a:t>Klicka här för att ändra format på bakgrundstexten
Nivå två
Nivå tre
Nivå fyra
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01E03A63-5C5C-4F48-8F2D-B6C8846D82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52A21-3E56-9743-8C9E-CC5CE18F8152}" type="datetimeFigureOut">
              <a:rPr lang="sv-SE" smtClean="0"/>
              <a:t>2022-02-04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D24B0455-473F-0C43-84C1-8A86E90324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2A674E4-BD81-8A44-82E9-1C29BD5BAC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8F13-9195-2246-B49F-A483F779E41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3517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2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jpeg"/><Relationship Id="rId7" Type="http://schemas.openxmlformats.org/officeDocument/2006/relationships/hyperlink" Target="https://vimeo.com/672434241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29.emf"/><Relationship Id="rId4" Type="http://schemas.openxmlformats.org/officeDocument/2006/relationships/image" Target="../media/image25.jpeg"/><Relationship Id="rId9" Type="http://schemas.openxmlformats.org/officeDocument/2006/relationships/hyperlink" Target="https://www.youtube.com/watch?v=HNgaIIdFweE&amp;t=11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33.tif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7.jpeg"/><Relationship Id="rId3" Type="http://schemas.openxmlformats.org/officeDocument/2006/relationships/image" Target="../media/image57.emf"/><Relationship Id="rId7" Type="http://schemas.openxmlformats.org/officeDocument/2006/relationships/image" Target="../media/image61.jpeg"/><Relationship Id="rId12" Type="http://schemas.openxmlformats.org/officeDocument/2006/relationships/image" Target="../media/image66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emf"/><Relationship Id="rId11" Type="http://schemas.openxmlformats.org/officeDocument/2006/relationships/image" Target="../media/image65.jpeg"/><Relationship Id="rId5" Type="http://schemas.openxmlformats.org/officeDocument/2006/relationships/image" Target="../media/image59.emf"/><Relationship Id="rId15" Type="http://schemas.openxmlformats.org/officeDocument/2006/relationships/image" Target="../media/image23.png"/><Relationship Id="rId10" Type="http://schemas.openxmlformats.org/officeDocument/2006/relationships/image" Target="../media/image64.jpeg"/><Relationship Id="rId4" Type="http://schemas.openxmlformats.org/officeDocument/2006/relationships/image" Target="../media/image58.emf"/><Relationship Id="rId9" Type="http://schemas.openxmlformats.org/officeDocument/2006/relationships/image" Target="../media/image63.emf"/><Relationship Id="rId14" Type="http://schemas.openxmlformats.org/officeDocument/2006/relationships/image" Target="../media/image6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9.pn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12" Type="http://schemas.openxmlformats.org/officeDocument/2006/relationships/image" Target="../media/image78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11" Type="http://schemas.openxmlformats.org/officeDocument/2006/relationships/image" Target="../media/image77.jpeg"/><Relationship Id="rId5" Type="http://schemas.openxmlformats.org/officeDocument/2006/relationships/image" Target="../media/image71.jpeg"/><Relationship Id="rId15" Type="http://schemas.openxmlformats.org/officeDocument/2006/relationships/image" Target="../media/image81.pn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Relationship Id="rId14" Type="http://schemas.openxmlformats.org/officeDocument/2006/relationships/image" Target="../media/image8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13" Type="http://schemas.openxmlformats.org/officeDocument/2006/relationships/image" Target="../media/image87.jpeg"/><Relationship Id="rId18" Type="http://schemas.openxmlformats.org/officeDocument/2006/relationships/image" Target="../media/image23.png"/><Relationship Id="rId3" Type="http://schemas.openxmlformats.org/officeDocument/2006/relationships/image" Target="../media/image82.jpeg"/><Relationship Id="rId7" Type="http://schemas.openxmlformats.org/officeDocument/2006/relationships/image" Target="../media/image59.emf"/><Relationship Id="rId12" Type="http://schemas.openxmlformats.org/officeDocument/2006/relationships/image" Target="../media/image86.jpeg"/><Relationship Id="rId17" Type="http://schemas.openxmlformats.org/officeDocument/2006/relationships/image" Target="../media/image91.jpe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emf"/><Relationship Id="rId11" Type="http://schemas.openxmlformats.org/officeDocument/2006/relationships/image" Target="../media/image85.jpeg"/><Relationship Id="rId5" Type="http://schemas.openxmlformats.org/officeDocument/2006/relationships/image" Target="../media/image57.emf"/><Relationship Id="rId15" Type="http://schemas.openxmlformats.org/officeDocument/2006/relationships/image" Target="../media/image89.jpeg"/><Relationship Id="rId10" Type="http://schemas.openxmlformats.org/officeDocument/2006/relationships/image" Target="../media/image84.jpeg"/><Relationship Id="rId4" Type="http://schemas.openxmlformats.org/officeDocument/2006/relationships/image" Target="../media/image63.emf"/><Relationship Id="rId9" Type="http://schemas.openxmlformats.org/officeDocument/2006/relationships/image" Target="../media/image83.png"/><Relationship Id="rId14" Type="http://schemas.openxmlformats.org/officeDocument/2006/relationships/image" Target="../media/image8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96.jpeg"/><Relationship Id="rId3" Type="http://schemas.openxmlformats.org/officeDocument/2006/relationships/image" Target="../media/image63.emf"/><Relationship Id="rId7" Type="http://schemas.openxmlformats.org/officeDocument/2006/relationships/image" Target="../media/image60.emf"/><Relationship Id="rId12" Type="http://schemas.openxmlformats.org/officeDocument/2006/relationships/image" Target="../media/image95.jpeg"/><Relationship Id="rId17" Type="http://schemas.openxmlformats.org/officeDocument/2006/relationships/image" Target="../media/image23.png"/><Relationship Id="rId2" Type="http://schemas.openxmlformats.org/officeDocument/2006/relationships/image" Target="../media/image92.jpeg"/><Relationship Id="rId16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emf"/><Relationship Id="rId11" Type="http://schemas.openxmlformats.org/officeDocument/2006/relationships/image" Target="../media/image94.jpeg"/><Relationship Id="rId5" Type="http://schemas.openxmlformats.org/officeDocument/2006/relationships/image" Target="../media/image58.emf"/><Relationship Id="rId15" Type="http://schemas.openxmlformats.org/officeDocument/2006/relationships/image" Target="../media/image98.jpeg"/><Relationship Id="rId10" Type="http://schemas.openxmlformats.org/officeDocument/2006/relationships/image" Target="../media/image85.jpeg"/><Relationship Id="rId4" Type="http://schemas.openxmlformats.org/officeDocument/2006/relationships/image" Target="../media/image57.emf"/><Relationship Id="rId9" Type="http://schemas.openxmlformats.org/officeDocument/2006/relationships/image" Target="../media/image93.jpeg"/><Relationship Id="rId14" Type="http://schemas.openxmlformats.org/officeDocument/2006/relationships/image" Target="../media/image9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03.jpeg"/><Relationship Id="rId3" Type="http://schemas.openxmlformats.org/officeDocument/2006/relationships/image" Target="../media/image57.emf"/><Relationship Id="rId7" Type="http://schemas.openxmlformats.org/officeDocument/2006/relationships/image" Target="../media/image83.png"/><Relationship Id="rId12" Type="http://schemas.openxmlformats.org/officeDocument/2006/relationships/image" Target="../media/image102.jpeg"/><Relationship Id="rId17" Type="http://schemas.openxmlformats.org/officeDocument/2006/relationships/image" Target="../media/image23.png"/><Relationship Id="rId2" Type="http://schemas.openxmlformats.org/officeDocument/2006/relationships/image" Target="../media/image63.emf"/><Relationship Id="rId16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emf"/><Relationship Id="rId11" Type="http://schemas.openxmlformats.org/officeDocument/2006/relationships/image" Target="../media/image101.jpeg"/><Relationship Id="rId5" Type="http://schemas.openxmlformats.org/officeDocument/2006/relationships/image" Target="../media/image59.emf"/><Relationship Id="rId15" Type="http://schemas.openxmlformats.org/officeDocument/2006/relationships/image" Target="../media/image104.jpeg"/><Relationship Id="rId10" Type="http://schemas.openxmlformats.org/officeDocument/2006/relationships/image" Target="../media/image100.jpeg"/><Relationship Id="rId4" Type="http://schemas.openxmlformats.org/officeDocument/2006/relationships/image" Target="../media/image58.emf"/><Relationship Id="rId9" Type="http://schemas.openxmlformats.org/officeDocument/2006/relationships/image" Target="../media/image84.jpeg"/><Relationship Id="rId14" Type="http://schemas.openxmlformats.org/officeDocument/2006/relationships/image" Target="../media/image9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109.jpeg"/><Relationship Id="rId3" Type="http://schemas.openxmlformats.org/officeDocument/2006/relationships/image" Target="../media/image63.emf"/><Relationship Id="rId7" Type="http://schemas.openxmlformats.org/officeDocument/2006/relationships/image" Target="../media/image60.emf"/><Relationship Id="rId12" Type="http://schemas.openxmlformats.org/officeDocument/2006/relationships/image" Target="../media/image108.jpeg"/><Relationship Id="rId17" Type="http://schemas.openxmlformats.org/officeDocument/2006/relationships/image" Target="../media/image23.png"/><Relationship Id="rId2" Type="http://schemas.openxmlformats.org/officeDocument/2006/relationships/image" Target="../media/image106.jpeg"/><Relationship Id="rId16" Type="http://schemas.openxmlformats.org/officeDocument/2006/relationships/image" Target="../media/image1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emf"/><Relationship Id="rId11" Type="http://schemas.openxmlformats.org/officeDocument/2006/relationships/image" Target="../media/image107.jpeg"/><Relationship Id="rId5" Type="http://schemas.openxmlformats.org/officeDocument/2006/relationships/image" Target="../media/image58.emf"/><Relationship Id="rId15" Type="http://schemas.openxmlformats.org/officeDocument/2006/relationships/image" Target="../media/image99.jpeg"/><Relationship Id="rId10" Type="http://schemas.openxmlformats.org/officeDocument/2006/relationships/image" Target="../media/image85.jpeg"/><Relationship Id="rId4" Type="http://schemas.openxmlformats.org/officeDocument/2006/relationships/image" Target="../media/image57.emf"/><Relationship Id="rId9" Type="http://schemas.openxmlformats.org/officeDocument/2006/relationships/image" Target="../media/image61.jpeg"/><Relationship Id="rId14" Type="http://schemas.openxmlformats.org/officeDocument/2006/relationships/image" Target="../media/image11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115.jpeg"/><Relationship Id="rId3" Type="http://schemas.openxmlformats.org/officeDocument/2006/relationships/image" Target="../media/image57.emf"/><Relationship Id="rId7" Type="http://schemas.openxmlformats.org/officeDocument/2006/relationships/image" Target="../media/image83.png"/><Relationship Id="rId12" Type="http://schemas.openxmlformats.org/officeDocument/2006/relationships/image" Target="../media/image114.jpeg"/><Relationship Id="rId17" Type="http://schemas.openxmlformats.org/officeDocument/2006/relationships/image" Target="../media/image23.png"/><Relationship Id="rId2" Type="http://schemas.openxmlformats.org/officeDocument/2006/relationships/image" Target="../media/image63.emf"/><Relationship Id="rId16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emf"/><Relationship Id="rId11" Type="http://schemas.openxmlformats.org/officeDocument/2006/relationships/image" Target="../media/image113.jpeg"/><Relationship Id="rId5" Type="http://schemas.openxmlformats.org/officeDocument/2006/relationships/image" Target="../media/image59.emf"/><Relationship Id="rId15" Type="http://schemas.openxmlformats.org/officeDocument/2006/relationships/image" Target="../media/image90.jpeg"/><Relationship Id="rId10" Type="http://schemas.openxmlformats.org/officeDocument/2006/relationships/image" Target="../media/image112.jpeg"/><Relationship Id="rId4" Type="http://schemas.openxmlformats.org/officeDocument/2006/relationships/image" Target="../media/image58.emf"/><Relationship Id="rId9" Type="http://schemas.openxmlformats.org/officeDocument/2006/relationships/image" Target="../media/image85.jpeg"/><Relationship Id="rId14" Type="http://schemas.openxmlformats.org/officeDocument/2006/relationships/image" Target="../media/image11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121.jpeg"/><Relationship Id="rId3" Type="http://schemas.openxmlformats.org/officeDocument/2006/relationships/image" Target="../media/image57.emf"/><Relationship Id="rId7" Type="http://schemas.openxmlformats.org/officeDocument/2006/relationships/image" Target="../media/image83.png"/><Relationship Id="rId12" Type="http://schemas.openxmlformats.org/officeDocument/2006/relationships/image" Target="../media/image120.jpeg"/><Relationship Id="rId17" Type="http://schemas.openxmlformats.org/officeDocument/2006/relationships/image" Target="../media/image23.png"/><Relationship Id="rId2" Type="http://schemas.openxmlformats.org/officeDocument/2006/relationships/image" Target="../media/image63.emf"/><Relationship Id="rId16" Type="http://schemas.openxmlformats.org/officeDocument/2006/relationships/image" Target="../media/image1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emf"/><Relationship Id="rId11" Type="http://schemas.openxmlformats.org/officeDocument/2006/relationships/image" Target="../media/image119.jpeg"/><Relationship Id="rId5" Type="http://schemas.openxmlformats.org/officeDocument/2006/relationships/image" Target="../media/image59.emf"/><Relationship Id="rId15" Type="http://schemas.openxmlformats.org/officeDocument/2006/relationships/image" Target="../media/image99.jpeg"/><Relationship Id="rId10" Type="http://schemas.openxmlformats.org/officeDocument/2006/relationships/image" Target="../media/image118.jpeg"/><Relationship Id="rId4" Type="http://schemas.openxmlformats.org/officeDocument/2006/relationships/image" Target="../media/image58.emf"/><Relationship Id="rId9" Type="http://schemas.openxmlformats.org/officeDocument/2006/relationships/image" Target="../media/image85.jpeg"/><Relationship Id="rId14" Type="http://schemas.openxmlformats.org/officeDocument/2006/relationships/image" Target="../media/image12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128.jpeg"/><Relationship Id="rId3" Type="http://schemas.openxmlformats.org/officeDocument/2006/relationships/image" Target="../media/image63.emf"/><Relationship Id="rId7" Type="http://schemas.openxmlformats.org/officeDocument/2006/relationships/image" Target="../media/image83.png"/><Relationship Id="rId12" Type="http://schemas.openxmlformats.org/officeDocument/2006/relationships/image" Target="../media/image127.jpeg"/><Relationship Id="rId2" Type="http://schemas.openxmlformats.org/officeDocument/2006/relationships/image" Target="../media/image124.jpeg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emf"/><Relationship Id="rId11" Type="http://schemas.openxmlformats.org/officeDocument/2006/relationships/image" Target="../media/image126.jpeg"/><Relationship Id="rId5" Type="http://schemas.openxmlformats.org/officeDocument/2006/relationships/image" Target="../media/image58.emf"/><Relationship Id="rId15" Type="http://schemas.openxmlformats.org/officeDocument/2006/relationships/image" Target="../media/image130.jpeg"/><Relationship Id="rId10" Type="http://schemas.openxmlformats.org/officeDocument/2006/relationships/image" Target="../media/image125.jpeg"/><Relationship Id="rId4" Type="http://schemas.openxmlformats.org/officeDocument/2006/relationships/image" Target="../media/image57.emf"/><Relationship Id="rId9" Type="http://schemas.openxmlformats.org/officeDocument/2006/relationships/image" Target="../media/image85.jpeg"/><Relationship Id="rId14" Type="http://schemas.openxmlformats.org/officeDocument/2006/relationships/image" Target="../media/image12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23.png"/><Relationship Id="rId3" Type="http://schemas.openxmlformats.org/officeDocument/2006/relationships/image" Target="../media/image63.emf"/><Relationship Id="rId7" Type="http://schemas.openxmlformats.org/officeDocument/2006/relationships/image" Target="../media/image83.png"/><Relationship Id="rId12" Type="http://schemas.openxmlformats.org/officeDocument/2006/relationships/image" Target="../media/image135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emf"/><Relationship Id="rId11" Type="http://schemas.openxmlformats.org/officeDocument/2006/relationships/image" Target="../media/image134.jpeg"/><Relationship Id="rId5" Type="http://schemas.openxmlformats.org/officeDocument/2006/relationships/image" Target="../media/image58.emf"/><Relationship Id="rId10" Type="http://schemas.openxmlformats.org/officeDocument/2006/relationships/image" Target="../media/image133.jpeg"/><Relationship Id="rId4" Type="http://schemas.openxmlformats.org/officeDocument/2006/relationships/image" Target="../media/image57.emf"/><Relationship Id="rId9" Type="http://schemas.openxmlformats.org/officeDocument/2006/relationships/image" Target="../media/image13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emf"/><Relationship Id="rId13" Type="http://schemas.openxmlformats.org/officeDocument/2006/relationships/image" Target="../media/image23.png"/><Relationship Id="rId3" Type="http://schemas.openxmlformats.org/officeDocument/2006/relationships/image" Target="../media/image137.jpeg"/><Relationship Id="rId7" Type="http://schemas.openxmlformats.org/officeDocument/2006/relationships/image" Target="../media/image58.emf"/><Relationship Id="rId12" Type="http://schemas.openxmlformats.org/officeDocument/2006/relationships/image" Target="../media/image140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emf"/><Relationship Id="rId11" Type="http://schemas.openxmlformats.org/officeDocument/2006/relationships/image" Target="../media/image139.jpeg"/><Relationship Id="rId5" Type="http://schemas.openxmlformats.org/officeDocument/2006/relationships/image" Target="../media/image63.emf"/><Relationship Id="rId10" Type="http://schemas.openxmlformats.org/officeDocument/2006/relationships/image" Target="../media/image85.jpeg"/><Relationship Id="rId4" Type="http://schemas.openxmlformats.org/officeDocument/2006/relationships/image" Target="../media/image138.jpeg"/><Relationship Id="rId9" Type="http://schemas.openxmlformats.org/officeDocument/2006/relationships/image" Target="../media/image8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42.jpeg"/><Relationship Id="rId7" Type="http://schemas.openxmlformats.org/officeDocument/2006/relationships/image" Target="../media/image14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jpeg"/><Relationship Id="rId5" Type="http://schemas.openxmlformats.org/officeDocument/2006/relationships/image" Target="../media/image144.jpeg"/><Relationship Id="rId4" Type="http://schemas.openxmlformats.org/officeDocument/2006/relationships/image" Target="../media/image143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7.png"/><Relationship Id="rId7" Type="http://schemas.microsoft.com/office/2007/relationships/hdphoto" Target="../media/hdphoto3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png"/><Relationship Id="rId5" Type="http://schemas.openxmlformats.org/officeDocument/2006/relationships/image" Target="../media/image54.png"/><Relationship Id="rId4" Type="http://schemas.microsoft.com/office/2007/relationships/hdphoto" Target="../media/hdphoto2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51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emf"/><Relationship Id="rId13" Type="http://schemas.openxmlformats.org/officeDocument/2006/relationships/image" Target="../media/image67.jpeg"/><Relationship Id="rId3" Type="http://schemas.openxmlformats.org/officeDocument/2006/relationships/image" Target="../media/image57.emf"/><Relationship Id="rId7" Type="http://schemas.openxmlformats.org/officeDocument/2006/relationships/image" Target="../media/image62.jpeg"/><Relationship Id="rId12" Type="http://schemas.openxmlformats.org/officeDocument/2006/relationships/image" Target="../media/image65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64.jpeg"/><Relationship Id="rId5" Type="http://schemas.openxmlformats.org/officeDocument/2006/relationships/image" Target="../media/image60.emf"/><Relationship Id="rId10" Type="http://schemas.openxmlformats.org/officeDocument/2006/relationships/image" Target="../media/image155.jpg"/><Relationship Id="rId4" Type="http://schemas.openxmlformats.org/officeDocument/2006/relationships/image" Target="../media/image59.emf"/><Relationship Id="rId9" Type="http://schemas.openxmlformats.org/officeDocument/2006/relationships/image" Target="../media/image154.jpg"/><Relationship Id="rId1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jpeg"/><Relationship Id="rId13" Type="http://schemas.openxmlformats.org/officeDocument/2006/relationships/image" Target="../media/image163.jpeg"/><Relationship Id="rId3" Type="http://schemas.openxmlformats.org/officeDocument/2006/relationships/image" Target="../media/image156.jpeg"/><Relationship Id="rId7" Type="http://schemas.openxmlformats.org/officeDocument/2006/relationships/image" Target="../media/image80.png"/><Relationship Id="rId12" Type="http://schemas.openxmlformats.org/officeDocument/2006/relationships/image" Target="../media/image16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161.jpeg"/><Relationship Id="rId5" Type="http://schemas.openxmlformats.org/officeDocument/2006/relationships/image" Target="../media/image78.png"/><Relationship Id="rId15" Type="http://schemas.openxmlformats.org/officeDocument/2006/relationships/image" Target="../media/image23.png"/><Relationship Id="rId10" Type="http://schemas.openxmlformats.org/officeDocument/2006/relationships/image" Target="../media/image160.jpeg"/><Relationship Id="rId4" Type="http://schemas.openxmlformats.org/officeDocument/2006/relationships/image" Target="../media/image157.jpeg"/><Relationship Id="rId9" Type="http://schemas.openxmlformats.org/officeDocument/2006/relationships/image" Target="../media/image159.jpeg"/><Relationship Id="rId14" Type="http://schemas.openxmlformats.org/officeDocument/2006/relationships/image" Target="../media/image164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70.jpeg"/><Relationship Id="rId3" Type="http://schemas.openxmlformats.org/officeDocument/2006/relationships/image" Target="../media/image57.emf"/><Relationship Id="rId7" Type="http://schemas.openxmlformats.org/officeDocument/2006/relationships/image" Target="../media/image165.jpeg"/><Relationship Id="rId12" Type="http://schemas.openxmlformats.org/officeDocument/2006/relationships/image" Target="../media/image169.jpe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168.jpeg"/><Relationship Id="rId5" Type="http://schemas.openxmlformats.org/officeDocument/2006/relationships/image" Target="../media/image60.emf"/><Relationship Id="rId15" Type="http://schemas.openxmlformats.org/officeDocument/2006/relationships/image" Target="../media/image23.png"/><Relationship Id="rId10" Type="http://schemas.openxmlformats.org/officeDocument/2006/relationships/image" Target="../media/image167.jpeg"/><Relationship Id="rId4" Type="http://schemas.openxmlformats.org/officeDocument/2006/relationships/image" Target="../media/image59.emf"/><Relationship Id="rId9" Type="http://schemas.openxmlformats.org/officeDocument/2006/relationships/image" Target="../media/image166.jpeg"/><Relationship Id="rId14" Type="http://schemas.openxmlformats.org/officeDocument/2006/relationships/image" Target="../media/image17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75.jpeg"/><Relationship Id="rId3" Type="http://schemas.openxmlformats.org/officeDocument/2006/relationships/image" Target="../media/image57.emf"/><Relationship Id="rId7" Type="http://schemas.openxmlformats.org/officeDocument/2006/relationships/image" Target="../media/image172.jpeg"/><Relationship Id="rId12" Type="http://schemas.openxmlformats.org/officeDocument/2006/relationships/image" Target="../media/image174.jpeg"/><Relationship Id="rId2" Type="http://schemas.openxmlformats.org/officeDocument/2006/relationships/image" Target="../media/image63.emf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173.jpeg"/><Relationship Id="rId5" Type="http://schemas.openxmlformats.org/officeDocument/2006/relationships/image" Target="../media/image60.emf"/><Relationship Id="rId15" Type="http://schemas.openxmlformats.org/officeDocument/2006/relationships/image" Target="../media/image177.jpeg"/><Relationship Id="rId10" Type="http://schemas.openxmlformats.org/officeDocument/2006/relationships/image" Target="../media/image90.jpeg"/><Relationship Id="rId4" Type="http://schemas.openxmlformats.org/officeDocument/2006/relationships/image" Target="../media/image59.emf"/><Relationship Id="rId9" Type="http://schemas.openxmlformats.org/officeDocument/2006/relationships/image" Target="../media/image166.jpeg"/><Relationship Id="rId14" Type="http://schemas.openxmlformats.org/officeDocument/2006/relationships/image" Target="../media/image176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81.jpeg"/><Relationship Id="rId3" Type="http://schemas.openxmlformats.org/officeDocument/2006/relationships/image" Target="../media/image57.emf"/><Relationship Id="rId7" Type="http://schemas.openxmlformats.org/officeDocument/2006/relationships/image" Target="../media/image165.jpeg"/><Relationship Id="rId12" Type="http://schemas.openxmlformats.org/officeDocument/2006/relationships/image" Target="../media/image180.jpe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179.jpeg"/><Relationship Id="rId5" Type="http://schemas.openxmlformats.org/officeDocument/2006/relationships/image" Target="../media/image60.emf"/><Relationship Id="rId15" Type="http://schemas.openxmlformats.org/officeDocument/2006/relationships/image" Target="../media/image23.png"/><Relationship Id="rId10" Type="http://schemas.openxmlformats.org/officeDocument/2006/relationships/image" Target="../media/image178.jpeg"/><Relationship Id="rId4" Type="http://schemas.openxmlformats.org/officeDocument/2006/relationships/image" Target="../media/image59.emf"/><Relationship Id="rId9" Type="http://schemas.openxmlformats.org/officeDocument/2006/relationships/image" Target="../media/image166.jpeg"/><Relationship Id="rId14" Type="http://schemas.openxmlformats.org/officeDocument/2006/relationships/image" Target="../media/image182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86.jpeg"/><Relationship Id="rId3" Type="http://schemas.openxmlformats.org/officeDocument/2006/relationships/image" Target="../media/image57.emf"/><Relationship Id="rId7" Type="http://schemas.openxmlformats.org/officeDocument/2006/relationships/image" Target="../media/image172.jpeg"/><Relationship Id="rId12" Type="http://schemas.openxmlformats.org/officeDocument/2006/relationships/image" Target="../media/image185.jpe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184.jpeg"/><Relationship Id="rId5" Type="http://schemas.openxmlformats.org/officeDocument/2006/relationships/image" Target="../media/image60.emf"/><Relationship Id="rId15" Type="http://schemas.openxmlformats.org/officeDocument/2006/relationships/image" Target="../media/image23.png"/><Relationship Id="rId10" Type="http://schemas.openxmlformats.org/officeDocument/2006/relationships/image" Target="../media/image183.jpeg"/><Relationship Id="rId4" Type="http://schemas.openxmlformats.org/officeDocument/2006/relationships/image" Target="../media/image59.emf"/><Relationship Id="rId9" Type="http://schemas.openxmlformats.org/officeDocument/2006/relationships/image" Target="../media/image166.jpeg"/><Relationship Id="rId14" Type="http://schemas.openxmlformats.org/officeDocument/2006/relationships/image" Target="../media/image187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91.jpeg"/><Relationship Id="rId3" Type="http://schemas.openxmlformats.org/officeDocument/2006/relationships/image" Target="../media/image57.emf"/><Relationship Id="rId7" Type="http://schemas.openxmlformats.org/officeDocument/2006/relationships/image" Target="../media/image165.jpeg"/><Relationship Id="rId12" Type="http://schemas.openxmlformats.org/officeDocument/2006/relationships/image" Target="../media/image190.jpe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189.jpeg"/><Relationship Id="rId5" Type="http://schemas.openxmlformats.org/officeDocument/2006/relationships/image" Target="../media/image60.emf"/><Relationship Id="rId15" Type="http://schemas.openxmlformats.org/officeDocument/2006/relationships/image" Target="../media/image23.png"/><Relationship Id="rId10" Type="http://schemas.openxmlformats.org/officeDocument/2006/relationships/image" Target="../media/image188.jpeg"/><Relationship Id="rId4" Type="http://schemas.openxmlformats.org/officeDocument/2006/relationships/image" Target="../media/image59.emf"/><Relationship Id="rId9" Type="http://schemas.openxmlformats.org/officeDocument/2006/relationships/image" Target="../media/image166.jpeg"/><Relationship Id="rId14" Type="http://schemas.openxmlformats.org/officeDocument/2006/relationships/image" Target="../media/image192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13" Type="http://schemas.openxmlformats.org/officeDocument/2006/relationships/image" Target="../media/image196.jpeg"/><Relationship Id="rId3" Type="http://schemas.openxmlformats.org/officeDocument/2006/relationships/image" Target="../media/image57.emf"/><Relationship Id="rId7" Type="http://schemas.openxmlformats.org/officeDocument/2006/relationships/image" Target="../media/image172.jpeg"/><Relationship Id="rId12" Type="http://schemas.openxmlformats.org/officeDocument/2006/relationships/image" Target="../media/image195.jpe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194.jpeg"/><Relationship Id="rId5" Type="http://schemas.openxmlformats.org/officeDocument/2006/relationships/image" Target="../media/image60.emf"/><Relationship Id="rId15" Type="http://schemas.openxmlformats.org/officeDocument/2006/relationships/image" Target="../media/image23.png"/><Relationship Id="rId10" Type="http://schemas.openxmlformats.org/officeDocument/2006/relationships/image" Target="../media/image193.jpeg"/><Relationship Id="rId4" Type="http://schemas.openxmlformats.org/officeDocument/2006/relationships/image" Target="../media/image59.emf"/><Relationship Id="rId9" Type="http://schemas.openxmlformats.org/officeDocument/2006/relationships/image" Target="../media/image166.jpeg"/><Relationship Id="rId14" Type="http://schemas.openxmlformats.org/officeDocument/2006/relationships/image" Target="../media/image197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jpeg"/><Relationship Id="rId13" Type="http://schemas.openxmlformats.org/officeDocument/2006/relationships/image" Target="../media/image203.jpeg"/><Relationship Id="rId3" Type="http://schemas.openxmlformats.org/officeDocument/2006/relationships/image" Target="../media/image57.emf"/><Relationship Id="rId7" Type="http://schemas.openxmlformats.org/officeDocument/2006/relationships/image" Target="../media/image85.jpeg"/><Relationship Id="rId12" Type="http://schemas.openxmlformats.org/officeDocument/2006/relationships/image" Target="../media/image20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8.jpeg"/><Relationship Id="rId11" Type="http://schemas.openxmlformats.org/officeDocument/2006/relationships/image" Target="../media/image201.jpeg"/><Relationship Id="rId5" Type="http://schemas.openxmlformats.org/officeDocument/2006/relationships/image" Target="../media/image61.jpeg"/><Relationship Id="rId10" Type="http://schemas.openxmlformats.org/officeDocument/2006/relationships/image" Target="../media/image200.jpeg"/><Relationship Id="rId4" Type="http://schemas.openxmlformats.org/officeDocument/2006/relationships/image" Target="../media/image59.emf"/><Relationship Id="rId9" Type="http://schemas.openxmlformats.org/officeDocument/2006/relationships/image" Target="../media/image199.jpeg"/><Relationship Id="rId1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4.jpeg"/><Relationship Id="rId13" Type="http://schemas.openxmlformats.org/officeDocument/2006/relationships/image" Target="../media/image23.png"/><Relationship Id="rId3" Type="http://schemas.openxmlformats.org/officeDocument/2006/relationships/image" Target="../media/image57.emf"/><Relationship Id="rId7" Type="http://schemas.openxmlformats.org/officeDocument/2006/relationships/image" Target="../media/image166.jpeg"/><Relationship Id="rId12" Type="http://schemas.openxmlformats.org/officeDocument/2006/relationships/image" Target="../media/image208.jpe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11" Type="http://schemas.openxmlformats.org/officeDocument/2006/relationships/image" Target="../media/image207.jpeg"/><Relationship Id="rId5" Type="http://schemas.openxmlformats.org/officeDocument/2006/relationships/image" Target="../media/image139.jpeg"/><Relationship Id="rId10" Type="http://schemas.openxmlformats.org/officeDocument/2006/relationships/image" Target="../media/image206.jpeg"/><Relationship Id="rId4" Type="http://schemas.openxmlformats.org/officeDocument/2006/relationships/image" Target="../media/image59.emf"/><Relationship Id="rId9" Type="http://schemas.openxmlformats.org/officeDocument/2006/relationships/image" Target="../media/image205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9.jpeg"/><Relationship Id="rId3" Type="http://schemas.openxmlformats.org/officeDocument/2006/relationships/image" Target="../media/image57.emf"/><Relationship Id="rId7" Type="http://schemas.openxmlformats.org/officeDocument/2006/relationships/image" Target="../media/image139.jpeg"/><Relationship Id="rId12" Type="http://schemas.openxmlformats.org/officeDocument/2006/relationships/image" Target="../media/image23.png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jpeg"/><Relationship Id="rId11" Type="http://schemas.openxmlformats.org/officeDocument/2006/relationships/image" Target="../media/image212.jpeg"/><Relationship Id="rId5" Type="http://schemas.openxmlformats.org/officeDocument/2006/relationships/image" Target="../media/image85.jpeg"/><Relationship Id="rId10" Type="http://schemas.openxmlformats.org/officeDocument/2006/relationships/image" Target="../media/image211.jpeg"/><Relationship Id="rId4" Type="http://schemas.openxmlformats.org/officeDocument/2006/relationships/image" Target="../media/image59.emf"/><Relationship Id="rId9" Type="http://schemas.openxmlformats.org/officeDocument/2006/relationships/image" Target="../media/image21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objekt 11">
            <a:extLst>
              <a:ext uri="{FF2B5EF4-FFF2-40B4-BE49-F238E27FC236}">
                <a16:creationId xmlns:a16="http://schemas.microsoft.com/office/drawing/2014/main" id="{A05D7E21-1E6B-DE4A-9C73-BCF6880EB9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EC38FB02-0900-453F-BB83-85BB328BF905}"/>
              </a:ext>
            </a:extLst>
          </p:cNvPr>
          <p:cNvSpPr txBox="1"/>
          <p:nvPr/>
        </p:nvSpPr>
        <p:spPr>
          <a:xfrm>
            <a:off x="449536" y="4981858"/>
            <a:ext cx="7364427" cy="1456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340"/>
              </a:lnSpc>
            </a:pPr>
            <a:r>
              <a:rPr lang="en-US" sz="5400" b="1" spc="-150" dirty="0">
                <a:solidFill>
                  <a:schemeClr val="bg1"/>
                </a:solidFill>
                <a:latin typeface="Aller" panose="02000503030000020004" pitchFamily="2" charset="77"/>
              </a:rPr>
              <a:t>Fristads Green</a:t>
            </a:r>
            <a:br>
              <a:rPr lang="en-US" sz="5400" b="1" spc="-150" dirty="0">
                <a:solidFill>
                  <a:schemeClr val="bg1"/>
                </a:solidFill>
                <a:latin typeface="Aller" panose="02000503030000020004" pitchFamily="2" charset="77"/>
              </a:rPr>
            </a:br>
            <a:r>
              <a:rPr lang="en-US" sz="5400" b="1" spc="-150" dirty="0">
                <a:solidFill>
                  <a:schemeClr val="bg1"/>
                </a:solidFill>
                <a:latin typeface="Aller" panose="02000503030000020004" pitchFamily="2" charset="77"/>
              </a:rPr>
              <a:t>   </a:t>
            </a:r>
            <a:r>
              <a:rPr lang="en-US" sz="5400" spc="-150" dirty="0" err="1">
                <a:solidFill>
                  <a:schemeClr val="bg1"/>
                </a:solidFill>
                <a:latin typeface="Aller Light" panose="02000503000000020004" pitchFamily="2" charset="77"/>
              </a:rPr>
              <a:t>Varsel</a:t>
            </a:r>
            <a:r>
              <a:rPr lang="en-US" sz="5400" spc="-15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C6523C4A-D6FC-9B48-9D10-0E647FAF518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1741" y="3900818"/>
            <a:ext cx="1051896" cy="894112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1EF8788B-8E9B-45D5-8153-B1659F7887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511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 descr="En bild som visar person, utomhus&#10;&#10;Automatiskt genererad beskrivning">
            <a:extLst>
              <a:ext uri="{FF2B5EF4-FFF2-40B4-BE49-F238E27FC236}">
                <a16:creationId xmlns:a16="http://schemas.microsoft.com/office/drawing/2014/main" id="{F8003099-623B-3545-87E8-EE89D38BA1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2448000" cy="2225513"/>
          </a:xfrm>
          <a:prstGeom prst="rect">
            <a:avLst/>
          </a:prstGeom>
        </p:spPr>
      </p:pic>
      <p:pic>
        <p:nvPicPr>
          <p:cNvPr id="6" name="Bildobjekt 5" descr="En bild som visar text, clipart&#10;&#10;Automatiskt genererad beskrivning">
            <a:extLst>
              <a:ext uri="{FF2B5EF4-FFF2-40B4-BE49-F238E27FC236}">
                <a16:creationId xmlns:a16="http://schemas.microsoft.com/office/drawing/2014/main" id="{DCD19886-1431-1142-AA9B-81F8C8AF94B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1671" y="6510023"/>
            <a:ext cx="901807" cy="160516"/>
          </a:xfrm>
          <a:prstGeom prst="rect">
            <a:avLst/>
          </a:prstGeom>
        </p:spPr>
      </p:pic>
      <p:pic>
        <p:nvPicPr>
          <p:cNvPr id="39" name="Bildobjekt 38">
            <a:extLst>
              <a:ext uri="{FF2B5EF4-FFF2-40B4-BE49-F238E27FC236}">
                <a16:creationId xmlns:a16="http://schemas.microsoft.com/office/drawing/2014/main" id="{1DEC8818-9261-ED4C-ABED-65A1B35E82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25255" y="2288245"/>
            <a:ext cx="2362903" cy="2224464"/>
          </a:xfrm>
          <a:prstGeom prst="rect">
            <a:avLst/>
          </a:prstGeom>
        </p:spPr>
      </p:pic>
      <p:sp>
        <p:nvSpPr>
          <p:cNvPr id="40" name="object 2">
            <a:extLst>
              <a:ext uri="{FF2B5EF4-FFF2-40B4-BE49-F238E27FC236}">
                <a16:creationId xmlns:a16="http://schemas.microsoft.com/office/drawing/2014/main" id="{B08C35FF-DF92-A847-9E8C-CAB8C94A5853}"/>
              </a:ext>
            </a:extLst>
          </p:cNvPr>
          <p:cNvSpPr/>
          <p:nvPr/>
        </p:nvSpPr>
        <p:spPr>
          <a:xfrm>
            <a:off x="2512545" y="2288245"/>
            <a:ext cx="4746000" cy="2224464"/>
          </a:xfrm>
          <a:custGeom>
            <a:avLst/>
            <a:gdLst/>
            <a:ahLst/>
            <a:cxnLst/>
            <a:rect l="l" t="t" r="r" b="b"/>
            <a:pathLst>
              <a:path w="11520170" h="6480175">
                <a:moveTo>
                  <a:pt x="11520004" y="0"/>
                </a:moveTo>
                <a:lnTo>
                  <a:pt x="0" y="0"/>
                </a:lnTo>
                <a:lnTo>
                  <a:pt x="0" y="6479997"/>
                </a:lnTo>
                <a:lnTo>
                  <a:pt x="11520004" y="6479997"/>
                </a:lnTo>
                <a:lnTo>
                  <a:pt x="11520004" y="0"/>
                </a:lnTo>
                <a:close/>
              </a:path>
            </a:pathLst>
          </a:custGeom>
          <a:solidFill>
            <a:srgbClr val="A6A36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6E78F55C-2A52-7146-91F4-FC649CB0AD91}"/>
              </a:ext>
            </a:extLst>
          </p:cNvPr>
          <p:cNvSpPr txBox="1"/>
          <p:nvPr/>
        </p:nvSpPr>
        <p:spPr>
          <a:xfrm>
            <a:off x="2703050" y="3286028"/>
            <a:ext cx="461089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720"/>
              </a:lnSpc>
            </a:pPr>
            <a:r>
              <a:rPr lang="sv-SE" sz="2600" b="1" dirty="0">
                <a:solidFill>
                  <a:schemeClr val="bg1"/>
                </a:solidFill>
                <a:latin typeface="Aller" panose="02000503030000020004" pitchFamily="2" charset="77"/>
              </a:rPr>
              <a:t>Två hållbara kollektioner. </a:t>
            </a:r>
            <a:br>
              <a:rPr lang="sv-SE" sz="2600" b="1" dirty="0">
                <a:solidFill>
                  <a:schemeClr val="bg1"/>
                </a:solidFill>
                <a:latin typeface="Aller" panose="02000503030000020004" pitchFamily="2" charset="77"/>
              </a:rPr>
            </a:br>
            <a:r>
              <a:rPr lang="sv-SE" sz="2600" dirty="0">
                <a:solidFill>
                  <a:schemeClr val="bg1"/>
                </a:solidFill>
                <a:latin typeface="Aller Light" panose="02000503000000020004" pitchFamily="2" charset="77"/>
              </a:rPr>
              <a:t>Många möjligheter. </a:t>
            </a:r>
          </a:p>
        </p:txBody>
      </p:sp>
      <p:pic>
        <p:nvPicPr>
          <p:cNvPr id="42" name="Bildobjekt 41">
            <a:extLst>
              <a:ext uri="{FF2B5EF4-FFF2-40B4-BE49-F238E27FC236}">
                <a16:creationId xmlns:a16="http://schemas.microsoft.com/office/drawing/2014/main" id="{BA931040-3B0B-8E46-8EAC-29FBE1B5CD77}"/>
              </a:ext>
            </a:extLst>
          </p:cNvPr>
          <p:cNvPicPr>
            <a:picLocks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97806" y="713"/>
            <a:ext cx="2372332" cy="2224800"/>
          </a:xfrm>
          <a:prstGeom prst="rect">
            <a:avLst/>
          </a:prstGeom>
        </p:spPr>
      </p:pic>
      <p:pic>
        <p:nvPicPr>
          <p:cNvPr id="46" name="Bildobjekt 45">
            <a:extLst>
              <a:ext uri="{FF2B5EF4-FFF2-40B4-BE49-F238E27FC236}">
                <a16:creationId xmlns:a16="http://schemas.microsoft.com/office/drawing/2014/main" id="{B691B53B-D94E-2248-8E5C-6705659FB11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3945" y="4578906"/>
            <a:ext cx="2372331" cy="2274742"/>
          </a:xfrm>
          <a:prstGeom prst="rect">
            <a:avLst/>
          </a:prstGeom>
        </p:spPr>
      </p:pic>
      <p:pic>
        <p:nvPicPr>
          <p:cNvPr id="48" name="Bildobjekt 47">
            <a:extLst>
              <a:ext uri="{FF2B5EF4-FFF2-40B4-BE49-F238E27FC236}">
                <a16:creationId xmlns:a16="http://schemas.microsoft.com/office/drawing/2014/main" id="{2F56ACE0-39ED-6349-85CE-E752EE79C2E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288245"/>
            <a:ext cx="2445835" cy="2224464"/>
          </a:xfrm>
          <a:prstGeom prst="rect">
            <a:avLst/>
          </a:prstGeom>
        </p:spPr>
      </p:pic>
      <p:pic>
        <p:nvPicPr>
          <p:cNvPr id="50" name="Bildobjekt 49">
            <a:extLst>
              <a:ext uri="{FF2B5EF4-FFF2-40B4-BE49-F238E27FC236}">
                <a16:creationId xmlns:a16="http://schemas.microsoft.com/office/drawing/2014/main" id="{4C24EAF9-8D18-F642-B8A4-6E7F98A039B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31053" y="1049"/>
            <a:ext cx="2352033" cy="2224464"/>
          </a:xfrm>
          <a:prstGeom prst="rect">
            <a:avLst/>
          </a:prstGeom>
        </p:spPr>
      </p:pic>
      <p:pic>
        <p:nvPicPr>
          <p:cNvPr id="52" name="Bildobjekt 51">
            <a:extLst>
              <a:ext uri="{FF2B5EF4-FFF2-40B4-BE49-F238E27FC236}">
                <a16:creationId xmlns:a16="http://schemas.microsoft.com/office/drawing/2014/main" id="{1C2CA000-0632-7D4E-8244-C9DD56DCA29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3998" y="2283807"/>
            <a:ext cx="2448002" cy="2233341"/>
          </a:xfrm>
          <a:prstGeom prst="rect">
            <a:avLst/>
          </a:prstGeom>
        </p:spPr>
      </p:pic>
      <p:pic>
        <p:nvPicPr>
          <p:cNvPr id="54" name="Bildobjekt 53">
            <a:extLst>
              <a:ext uri="{FF2B5EF4-FFF2-40B4-BE49-F238E27FC236}">
                <a16:creationId xmlns:a16="http://schemas.microsoft.com/office/drawing/2014/main" id="{42F4C6BF-84EB-1A43-B807-E98EA71F2D07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4578906"/>
            <a:ext cx="2448000" cy="2274742"/>
          </a:xfrm>
          <a:prstGeom prst="rect">
            <a:avLst/>
          </a:prstGeom>
        </p:spPr>
      </p:pic>
      <p:pic>
        <p:nvPicPr>
          <p:cNvPr id="58" name="Bildobjekt 57">
            <a:extLst>
              <a:ext uri="{FF2B5EF4-FFF2-40B4-BE49-F238E27FC236}">
                <a16:creationId xmlns:a16="http://schemas.microsoft.com/office/drawing/2014/main" id="{B9F0BDAE-F340-714C-A931-0D14CBADA2FC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3997" y="4578906"/>
            <a:ext cx="2448003" cy="2279094"/>
          </a:xfrm>
          <a:prstGeom prst="rect">
            <a:avLst/>
          </a:prstGeom>
        </p:spPr>
      </p:pic>
      <p:pic>
        <p:nvPicPr>
          <p:cNvPr id="62" name="Bildobjekt 61">
            <a:extLst>
              <a:ext uri="{FF2B5EF4-FFF2-40B4-BE49-F238E27FC236}">
                <a16:creationId xmlns:a16="http://schemas.microsoft.com/office/drawing/2014/main" id="{CE6460D3-20BE-3F48-AD7F-4E290F135A1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83894" y="4578906"/>
            <a:ext cx="2372332" cy="2274742"/>
          </a:xfrm>
          <a:prstGeom prst="rect">
            <a:avLst/>
          </a:prstGeom>
        </p:spPr>
      </p:pic>
      <p:pic>
        <p:nvPicPr>
          <p:cNvPr id="64" name="Bildobjekt 63">
            <a:extLst>
              <a:ext uri="{FF2B5EF4-FFF2-40B4-BE49-F238E27FC236}">
                <a16:creationId xmlns:a16="http://schemas.microsoft.com/office/drawing/2014/main" id="{9E59E649-9B0B-3947-BD33-2179364B572C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929"/>
            <a:ext cx="2448000" cy="2218584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D10B2BF8-464B-714E-9B06-B4F209BDEC6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08915" y="0"/>
            <a:ext cx="2327976" cy="2225513"/>
          </a:xfrm>
          <a:prstGeom prst="rect">
            <a:avLst/>
          </a:prstGeom>
        </p:spPr>
      </p:pic>
      <p:pic>
        <p:nvPicPr>
          <p:cNvPr id="66" name="Bildobjekt 65">
            <a:extLst>
              <a:ext uri="{FF2B5EF4-FFF2-40B4-BE49-F238E27FC236}">
                <a16:creationId xmlns:a16="http://schemas.microsoft.com/office/drawing/2014/main" id="{5EA7482C-99F5-F245-9712-DCF7062961B4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4000" y="-49229"/>
            <a:ext cx="2448000" cy="2274742"/>
          </a:xfrm>
          <a:prstGeom prst="rect">
            <a:avLst/>
          </a:prstGeom>
        </p:spPr>
      </p:pic>
      <p:pic>
        <p:nvPicPr>
          <p:cNvPr id="68" name="Bildobjekt 67">
            <a:extLst>
              <a:ext uri="{FF2B5EF4-FFF2-40B4-BE49-F238E27FC236}">
                <a16:creationId xmlns:a16="http://schemas.microsoft.com/office/drawing/2014/main" id="{B27A45D5-386D-FE45-A32F-3CDFC331C430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05717" y="4578906"/>
            <a:ext cx="2320458" cy="2274742"/>
          </a:xfrm>
          <a:prstGeom prst="rect">
            <a:avLst/>
          </a:prstGeom>
        </p:spPr>
      </p:pic>
      <p:sp>
        <p:nvSpPr>
          <p:cNvPr id="2" name="Rektangel 1">
            <a:extLst>
              <a:ext uri="{FF2B5EF4-FFF2-40B4-BE49-F238E27FC236}">
                <a16:creationId xmlns:a16="http://schemas.microsoft.com/office/drawing/2014/main" id="{A8BA48E5-CDC0-344C-85C9-00A64AC0AB17}"/>
              </a:ext>
            </a:extLst>
          </p:cNvPr>
          <p:cNvSpPr/>
          <p:nvPr/>
        </p:nvSpPr>
        <p:spPr>
          <a:xfrm>
            <a:off x="3122546" y="2905780"/>
            <a:ext cx="37735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dirty="0">
                <a:solidFill>
                  <a:schemeClr val="bg1"/>
                </a:solidFill>
                <a:latin typeface="Aller Light" panose="02000503000000020004" pitchFamily="2" charset="77"/>
              </a:rPr>
              <a:t>Världens första miljödeklarerade varselplagg.</a:t>
            </a:r>
            <a:endParaRPr lang="sv-SE" sz="1400" dirty="0">
              <a:solidFill>
                <a:schemeClr val="bg1"/>
              </a:solidFill>
              <a:effectLst/>
              <a:latin typeface="Aller Light" panose="0200050300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49770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descr="En bild som visar person, inomhus&#10;&#10;Automatiskt genererad beskrivning">
            <a:extLst>
              <a:ext uri="{FF2B5EF4-FFF2-40B4-BE49-F238E27FC236}">
                <a16:creationId xmlns:a16="http://schemas.microsoft.com/office/drawing/2014/main" id="{8E8FF91A-EB6F-DA43-8FCA-776E961FF2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427"/>
            <a:ext cx="12192000" cy="6921238"/>
          </a:xfrm>
          <a:prstGeom prst="rect">
            <a:avLst/>
          </a:prstGeom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67E4FF72-C2D9-415F-8FD5-0674FFBC29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  <p:sp>
        <p:nvSpPr>
          <p:cNvPr id="2" name="Rektangel 1">
            <a:extLst>
              <a:ext uri="{FF2B5EF4-FFF2-40B4-BE49-F238E27FC236}">
                <a16:creationId xmlns:a16="http://schemas.microsoft.com/office/drawing/2014/main" id="{12600764-3F29-324A-9771-A1E84586E828}"/>
              </a:ext>
            </a:extLst>
          </p:cNvPr>
          <p:cNvSpPr/>
          <p:nvPr/>
        </p:nvSpPr>
        <p:spPr>
          <a:xfrm>
            <a:off x="545179" y="5740650"/>
            <a:ext cx="4815815" cy="797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480"/>
              </a:lnSpc>
            </a:pPr>
            <a:r>
              <a:rPr lang="sv-SE" sz="5400" b="1" dirty="0">
                <a:solidFill>
                  <a:schemeClr val="bg1"/>
                </a:solidFill>
                <a:latin typeface="Aller" panose="02000503030000020004" pitchFamily="2" charset="77"/>
              </a:rPr>
              <a:t>Innehåll.</a:t>
            </a:r>
            <a:endParaRPr lang="sv-SE" sz="5400" b="1" dirty="0">
              <a:solidFill>
                <a:schemeClr val="bg1"/>
              </a:solidFill>
              <a:effectLst/>
              <a:latin typeface="Aller" panose="02000503030000020004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5BC0DC48-26BF-7042-A365-64369E18B252}"/>
              </a:ext>
            </a:extLst>
          </p:cNvPr>
          <p:cNvSpPr txBox="1"/>
          <p:nvPr/>
        </p:nvSpPr>
        <p:spPr>
          <a:xfrm>
            <a:off x="-949842" y="52737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v-SE" dirty="0"/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CEA0F1F5-05F3-484F-AD49-107B12C8BAAA}"/>
              </a:ext>
            </a:extLst>
          </p:cNvPr>
          <p:cNvSpPr txBox="1"/>
          <p:nvPr/>
        </p:nvSpPr>
        <p:spPr>
          <a:xfrm>
            <a:off x="1199527" y="2715454"/>
            <a:ext cx="3900925" cy="2642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Fristads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hållbara</a:t>
            </a: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erbjudande</a:t>
            </a:r>
            <a:endParaRPr lang="en-US" sz="14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EPD – Environmental Product Declaration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Zero waste –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Återvinning</a:t>
            </a:r>
            <a:endParaRPr lang="en-US" sz="14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err="1">
                <a:solidFill>
                  <a:schemeClr val="bg1"/>
                </a:solidFill>
                <a:latin typeface="Aller Light" panose="02000503000000020004" pitchFamily="2" charset="77"/>
              </a:rPr>
              <a:t>Effektiv</a:t>
            </a:r>
            <a:r>
              <a:rPr lang="en-US" sz="1400">
                <a:solidFill>
                  <a:schemeClr val="bg1"/>
                </a:solidFill>
                <a:latin typeface="Aller Light" panose="02000503000000020004" pitchFamily="2" charset="77"/>
              </a:rPr>
              <a:t> packning och leverans</a:t>
            </a:r>
            <a:endParaRPr lang="en-US" sz="14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Fristads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skyddssystem</a:t>
            </a: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för</a:t>
            </a: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varselkläder</a:t>
            </a: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Profilering</a:t>
            </a:r>
            <a:r>
              <a:rPr lang="en-US" sz="1400" dirty="0">
                <a:solidFill>
                  <a:schemeClr val="bg1"/>
                </a:solidFill>
                <a:latin typeface="Aller Light" panose="02000503000000020004" pitchFamily="2" charset="77"/>
              </a:rPr>
              <a:t> med </a:t>
            </a:r>
            <a:r>
              <a:rPr lang="en-US" sz="1400" dirty="0" err="1">
                <a:solidFill>
                  <a:schemeClr val="bg1"/>
                </a:solidFill>
                <a:latin typeface="Aller Light" panose="02000503000000020004" pitchFamily="2" charset="77"/>
              </a:rPr>
              <a:t>företagslogotyp</a:t>
            </a:r>
            <a:endParaRPr lang="en-US" sz="14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Aller Light" panose="02000503000000020004" pitchFamily="2" charset="77"/>
              </a:rPr>
              <a:t>Kollektion GPLU</a:t>
            </a:r>
            <a:endParaRPr lang="en-US" sz="14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  <a:latin typeface="Aller Light" panose="02000503000000020004" pitchFamily="2" charset="77"/>
              </a:rPr>
              <a:t>Kollektion GSTP</a:t>
            </a:r>
            <a:endParaRPr lang="en-US" sz="140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3A5A6C66-0A14-4C2F-842F-CBE175FAFE00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solidFill>
                  <a:schemeClr val="bg1"/>
                </a:solidFill>
                <a:latin typeface="Aller Light" panose="02000503000000020004" pitchFamily="2" charset="77"/>
              </a:rPr>
              <a:t>Fristads Green Varsel</a:t>
            </a:r>
          </a:p>
        </p:txBody>
      </p:sp>
    </p:spTree>
    <p:extLst>
      <p:ext uri="{BB962C8B-B14F-4D97-AF65-F5344CB8AC3E}">
        <p14:creationId xmlns:p14="http://schemas.microsoft.com/office/powerpoint/2010/main" val="823365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3">
            <a:extLst>
              <a:ext uri="{FF2B5EF4-FFF2-40B4-BE49-F238E27FC236}">
                <a16:creationId xmlns:a16="http://schemas.microsoft.com/office/drawing/2014/main" id="{D036FD08-2F33-FD4A-8AA5-ACAA2C96335B}"/>
              </a:ext>
            </a:extLst>
          </p:cNvPr>
          <p:cNvSpPr/>
          <p:nvPr/>
        </p:nvSpPr>
        <p:spPr>
          <a:xfrm>
            <a:off x="-1" y="3175"/>
            <a:ext cx="12186365" cy="6854825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41ADD29A-3FE1-9642-8027-2DBF8DEE0FAE}"/>
              </a:ext>
            </a:extLst>
          </p:cNvPr>
          <p:cNvSpPr/>
          <p:nvPr/>
        </p:nvSpPr>
        <p:spPr>
          <a:xfrm>
            <a:off x="6384424" y="-1"/>
            <a:ext cx="5003155" cy="4883085"/>
          </a:xfrm>
          <a:custGeom>
            <a:avLst/>
            <a:gdLst/>
            <a:ahLst/>
            <a:cxnLst/>
            <a:rect l="l" t="t" r="r" b="b"/>
            <a:pathLst>
              <a:path w="4185284" h="4545330">
                <a:moveTo>
                  <a:pt x="0" y="4544999"/>
                </a:moveTo>
                <a:lnTo>
                  <a:pt x="4185005" y="4544999"/>
                </a:lnTo>
                <a:lnTo>
                  <a:pt x="4185005" y="0"/>
                </a:lnTo>
                <a:lnTo>
                  <a:pt x="0" y="0"/>
                </a:lnTo>
                <a:lnTo>
                  <a:pt x="0" y="4544999"/>
                </a:lnTo>
                <a:close/>
              </a:path>
            </a:pathLst>
          </a:custGeom>
          <a:solidFill>
            <a:srgbClr val="010202">
              <a:alpha val="5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Rektangel 1">
            <a:extLst>
              <a:ext uri="{FF2B5EF4-FFF2-40B4-BE49-F238E27FC236}">
                <a16:creationId xmlns:a16="http://schemas.microsoft.com/office/drawing/2014/main" id="{73A5DC17-3536-ED46-8D03-1AFEF600A8E2}"/>
              </a:ext>
            </a:extLst>
          </p:cNvPr>
          <p:cNvSpPr/>
          <p:nvPr/>
        </p:nvSpPr>
        <p:spPr>
          <a:xfrm>
            <a:off x="596123" y="4768219"/>
            <a:ext cx="5063285" cy="1632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en-US" sz="4000" b="1" dirty="0" err="1">
                <a:solidFill>
                  <a:schemeClr val="bg1"/>
                </a:solidFill>
                <a:latin typeface="Aller" panose="02000503030000020004" pitchFamily="2" charset="77"/>
              </a:rPr>
              <a:t>Alla</a:t>
            </a:r>
            <a:r>
              <a:rPr lang="en-US" sz="4000" b="1" dirty="0">
                <a:solidFill>
                  <a:schemeClr val="bg1"/>
                </a:solidFill>
                <a:latin typeface="Aller" panose="02000503030000020004" pitchFamily="2" charset="77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Aller" panose="02000503030000020004" pitchFamily="2" charset="77"/>
              </a:rPr>
              <a:t>medarbetare</a:t>
            </a:r>
            <a:endParaRPr lang="en-US" sz="4000" b="1" dirty="0">
              <a:solidFill>
                <a:schemeClr val="bg1"/>
              </a:solidFill>
              <a:latin typeface="Aller" panose="02000503030000020004" pitchFamily="2" charset="77"/>
            </a:endParaRPr>
          </a:p>
          <a:p>
            <a:pPr>
              <a:lnSpc>
                <a:spcPts val="4000"/>
              </a:lnSpc>
            </a:pPr>
            <a:r>
              <a:rPr lang="en-US" sz="4000" dirty="0">
                <a:solidFill>
                  <a:schemeClr val="bg1"/>
                </a:solidFill>
                <a:latin typeface="Aller Light" panose="02000503000000020004" pitchFamily="2" charset="77"/>
              </a:rPr>
              <a:t>    ska </a:t>
            </a:r>
            <a:r>
              <a:rPr lang="en-US" sz="4000" dirty="0" err="1">
                <a:solidFill>
                  <a:schemeClr val="bg1"/>
                </a:solidFill>
                <a:latin typeface="Aller Light" panose="02000503000000020004" pitchFamily="2" charset="77"/>
              </a:rPr>
              <a:t>kunna</a:t>
            </a:r>
            <a:r>
              <a:rPr lang="en-US" sz="40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Aller Light" panose="02000503000000020004" pitchFamily="2" charset="77"/>
              </a:rPr>
              <a:t>klä</a:t>
            </a:r>
            <a:r>
              <a:rPr lang="en-US" sz="4000" dirty="0">
                <a:solidFill>
                  <a:schemeClr val="bg1"/>
                </a:solidFill>
                <a:latin typeface="Aller Light" panose="02000503000000020004" pitchFamily="2" charset="77"/>
              </a:rPr>
              <a:t> sig </a:t>
            </a:r>
            <a:r>
              <a:rPr lang="en-US" sz="4000" dirty="0" err="1">
                <a:solidFill>
                  <a:schemeClr val="bg1"/>
                </a:solidFill>
                <a:latin typeface="Aller Light" panose="02000503000000020004" pitchFamily="2" charset="77"/>
              </a:rPr>
              <a:t>hållbart</a:t>
            </a:r>
            <a:r>
              <a:rPr lang="en-US" sz="40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Aller Light" panose="02000503000000020004" pitchFamily="2" charset="77"/>
              </a:rPr>
              <a:t>på</a:t>
            </a:r>
            <a:r>
              <a:rPr lang="en-US" sz="40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Aller Light" panose="02000503000000020004" pitchFamily="2" charset="77"/>
              </a:rPr>
              <a:t>jobbet</a:t>
            </a:r>
            <a:r>
              <a:rPr lang="sv-SE" sz="4000" spc="-15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  <a:r>
              <a:rPr lang="en-US" sz="40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endParaRPr lang="sv-SE" sz="400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527707AD-3BD1-491E-94F2-671402FDF170}"/>
              </a:ext>
            </a:extLst>
          </p:cNvPr>
          <p:cNvSpPr txBox="1"/>
          <p:nvPr/>
        </p:nvSpPr>
        <p:spPr>
          <a:xfrm>
            <a:off x="6709284" y="499471"/>
            <a:ext cx="435343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Tillverkning och försäljning av textilier sker på en </a:t>
            </a: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global nivå och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har stor påverkan på miljön.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Vår målsättning på lång sikt är att </a:t>
            </a: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bli arbetsklädes-branschens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experter på hållbarhet och att hjälpa våra kunder och leverantörer att uppfylla sina hållbarhetsmål.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u="none" strike="noStrike" baseline="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Vi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gör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det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lättare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för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konsumenter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,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inköpare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och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de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som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ansvarar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för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offentlig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upphandling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att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göra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medvetna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val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när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det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gäller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arbetskläder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endParaRPr lang="sv-SE" sz="1200" u="none" strike="noStrike" baseline="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sv-SE" sz="1200" u="none" strike="noStrike" baseline="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Hittills har vi tagit fram Green-plagg inom följande segment: Bygg &amp; anläggning, Service </a:t>
            </a: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&amp; industri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samt Kyla vind regn.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u="none" strike="noStrike" baseline="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Vi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planerar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att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ta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fram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Green-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kollektioner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i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samtliga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våra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u="none" strike="noStrike" baseline="0" dirty="0" err="1">
                <a:solidFill>
                  <a:schemeClr val="bg1"/>
                </a:solidFill>
                <a:latin typeface="Aller Light" panose="02000503000000020004" pitchFamily="2" charset="77"/>
              </a:rPr>
              <a:t>produktsegment</a:t>
            </a:r>
            <a:r>
              <a:rPr lang="en-US" sz="1200" u="none" strike="noStrike" baseline="0" dirty="0">
                <a:solidFill>
                  <a:schemeClr val="bg1"/>
                </a:solidFill>
                <a:latin typeface="Aller Light" panose="02000503000000020004" pitchFamily="2" charset="77"/>
              </a:rPr>
              <a:t>. </a:t>
            </a:r>
            <a:endParaRPr lang="en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D3A52512-5929-EA46-BCBC-84C5667B14F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4208" y="4219075"/>
            <a:ext cx="728938" cy="390005"/>
          </a:xfrm>
          <a:prstGeom prst="rect">
            <a:avLst/>
          </a:prstGeom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EEFFFE53-4B6A-034E-A406-DDE420E45614}"/>
              </a:ext>
            </a:extLst>
          </p:cNvPr>
          <p:cNvSpPr txBox="1"/>
          <p:nvPr/>
        </p:nvSpPr>
        <p:spPr>
          <a:xfrm>
            <a:off x="9249246" y="4181254"/>
            <a:ext cx="1723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Vi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är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stolta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över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att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ha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mottagit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två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stora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designpriser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för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våra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framsteg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på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800" dirty="0" err="1">
                <a:solidFill>
                  <a:schemeClr val="bg1"/>
                </a:solidFill>
                <a:latin typeface="Aller Light" panose="02000503000000020004" pitchFamily="2" charset="77"/>
              </a:rPr>
              <a:t>hållbarhetsområdet</a:t>
            </a:r>
            <a:r>
              <a:rPr lang="en-US" sz="8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  <a:endParaRPr lang="sv-SE" sz="80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5A90F359-801B-CC49-AC8E-51A10F2E8D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063" y="3958509"/>
            <a:ext cx="918720" cy="622968"/>
          </a:xfrm>
          <a:prstGeom prst="rect">
            <a:avLst/>
          </a:prstGeom>
        </p:spPr>
      </p:pic>
      <p:sp>
        <p:nvSpPr>
          <p:cNvPr id="11" name="Rektangel 10">
            <a:extLst>
              <a:ext uri="{FF2B5EF4-FFF2-40B4-BE49-F238E27FC236}">
                <a16:creationId xmlns:a16="http://schemas.microsoft.com/office/drawing/2014/main" id="{23B66D8E-1003-4E93-882F-AD8D8B210296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solidFill>
                  <a:schemeClr val="bg1"/>
                </a:solidFill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D5D1384B-12AC-4A36-AC39-DE18CC276F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53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E784203A-BCE6-4679-85DB-439B42017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0C22CE82-2E42-BD49-837F-232BBCAAF6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23112" y="3429000"/>
            <a:ext cx="2880000" cy="2827652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EFC092A1-3914-464F-9465-763169BD4F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61239" y="3434938"/>
            <a:ext cx="2880000" cy="2821714"/>
          </a:xfrm>
          <a:prstGeom prst="rect">
            <a:avLst/>
          </a:prstGeom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ED3A6B7E-8B41-A843-8D80-0CC2911A1EE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23111" y="392033"/>
            <a:ext cx="2880001" cy="2886742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6727DD05-5A35-5F45-9896-288ECF0347B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61239" y="400405"/>
            <a:ext cx="2880000" cy="2878370"/>
          </a:xfrm>
          <a:prstGeom prst="rect">
            <a:avLst/>
          </a:prstGeom>
        </p:spPr>
      </p:pic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4474799-8F0C-7647-9D29-C7B096CCCC52}"/>
              </a:ext>
            </a:extLst>
          </p:cNvPr>
          <p:cNvSpPr txBox="1">
            <a:spLocks/>
          </p:cNvSpPr>
          <p:nvPr/>
        </p:nvSpPr>
        <p:spPr>
          <a:xfrm>
            <a:off x="506483" y="2851331"/>
            <a:ext cx="4568791" cy="24999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latin typeface="Aller Light" panose="02000503000000020004" pitchFamily="2" charset="77"/>
              </a:rPr>
              <a:t>Fristads har </a:t>
            </a:r>
            <a:r>
              <a:rPr lang="en-US" sz="1200" dirty="0" err="1">
                <a:latin typeface="Aller Light" panose="02000503000000020004" pitchFamily="2" charset="77"/>
              </a:rPr>
              <a:t>tagit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fram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världens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första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EPD:er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för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kläder</a:t>
            </a:r>
            <a:r>
              <a:rPr lang="en-US" sz="1200" dirty="0">
                <a:latin typeface="Aller Light" panose="02000503000000020004" pitchFamily="2" charset="77"/>
              </a:rPr>
              <a:t>.</a:t>
            </a:r>
          </a:p>
          <a:p>
            <a:r>
              <a:rPr lang="en-US" sz="1200" dirty="0">
                <a:latin typeface="Aller Light" panose="02000503000000020004" pitchFamily="2" charset="77"/>
              </a:rPr>
              <a:t>Vi </a:t>
            </a:r>
            <a:r>
              <a:rPr lang="en-US" sz="1200" dirty="0" err="1">
                <a:latin typeface="Aller Light" panose="02000503000000020004" pitchFamily="2" charset="77"/>
              </a:rPr>
              <a:t>är</a:t>
            </a:r>
            <a:r>
              <a:rPr lang="en-US" sz="1200" dirty="0">
                <a:latin typeface="Aller Light" panose="02000503000000020004" pitchFamily="2" charset="77"/>
              </a:rPr>
              <a:t> den </a:t>
            </a:r>
            <a:r>
              <a:rPr lang="en-US" sz="1200" dirty="0" err="1">
                <a:latin typeface="Aller Light" panose="02000503000000020004" pitchFamily="2" charset="77"/>
              </a:rPr>
              <a:t>första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klädproducenten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i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världen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att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introducera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en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ny</a:t>
            </a:r>
            <a:r>
              <a:rPr lang="en-US" sz="1200" dirty="0">
                <a:latin typeface="Aller Light" panose="02000503000000020004" pitchFamily="2" charset="77"/>
              </a:rPr>
              <a:t> standard </a:t>
            </a:r>
            <a:r>
              <a:rPr lang="en-US" sz="1200" dirty="0" err="1">
                <a:latin typeface="Aller Light" panose="02000503000000020004" pitchFamily="2" charset="77"/>
              </a:rPr>
              <a:t>för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att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mäta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ett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plaggs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totala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miljöpåverkan</a:t>
            </a:r>
            <a:r>
              <a:rPr lang="en-US" sz="1200" dirty="0">
                <a:latin typeface="Aller Light" panose="02000503000000020004" pitchFamily="2" charset="77"/>
              </a:rPr>
              <a:t> – </a:t>
            </a:r>
            <a:r>
              <a:rPr lang="en-US" sz="1200" dirty="0" err="1">
                <a:latin typeface="Aller Light" panose="02000503000000020004" pitchFamily="2" charset="77"/>
              </a:rPr>
              <a:t>från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materialval</a:t>
            </a:r>
            <a:r>
              <a:rPr lang="en-US" sz="1200" dirty="0">
                <a:latin typeface="Aller Light" panose="02000503000000020004" pitchFamily="2" charset="77"/>
              </a:rPr>
              <a:t> till </a:t>
            </a:r>
            <a:r>
              <a:rPr lang="en-US" sz="1200" dirty="0" err="1">
                <a:latin typeface="Aller Light" panose="02000503000000020004" pitchFamily="2" charset="77"/>
              </a:rPr>
              <a:t>leverans</a:t>
            </a:r>
            <a:r>
              <a:rPr lang="en-US" sz="1200" dirty="0">
                <a:latin typeface="Aller Light" panose="02000503000000020004" pitchFamily="2" charset="77"/>
              </a:rPr>
              <a:t> av det </a:t>
            </a:r>
            <a:r>
              <a:rPr lang="en-US" sz="1200" dirty="0" err="1">
                <a:latin typeface="Aller Light" panose="02000503000000020004" pitchFamily="2" charset="77"/>
              </a:rPr>
              <a:t>färdiga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plagget</a:t>
            </a:r>
            <a:r>
              <a:rPr lang="en-US" sz="1200" dirty="0">
                <a:latin typeface="Aller Light" panose="02000503000000020004" pitchFamily="2" charset="77"/>
              </a:rPr>
              <a:t>. </a:t>
            </a:r>
          </a:p>
          <a:p>
            <a:r>
              <a:rPr lang="en-US" sz="1200" dirty="0" err="1">
                <a:latin typeface="Aller Light" panose="02000503000000020004" pitchFamily="2" charset="77"/>
              </a:rPr>
              <a:t>En</a:t>
            </a:r>
            <a:r>
              <a:rPr lang="en-US" sz="1200" dirty="0">
                <a:latin typeface="Aller Light" panose="02000503000000020004" pitchFamily="2" charset="77"/>
              </a:rPr>
              <a:t> standard </a:t>
            </a:r>
            <a:r>
              <a:rPr lang="en-US" sz="1200" dirty="0" err="1">
                <a:latin typeface="Aller Light" panose="02000503000000020004" pitchFamily="2" charset="77"/>
              </a:rPr>
              <a:t>som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kan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användas</a:t>
            </a:r>
            <a:r>
              <a:rPr lang="en-US" sz="1200" dirty="0">
                <a:latin typeface="Aller Light" panose="02000503000000020004" pitchFamily="2" charset="77"/>
              </a:rPr>
              <a:t> av </a:t>
            </a:r>
            <a:r>
              <a:rPr lang="en-US" sz="1200" dirty="0" err="1">
                <a:latin typeface="Aller Light" panose="02000503000000020004" pitchFamily="2" charset="77"/>
              </a:rPr>
              <a:t>hela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textilindustrin</a:t>
            </a:r>
            <a:r>
              <a:rPr lang="en-US" sz="1200" dirty="0">
                <a:latin typeface="Aller Light" panose="02000503000000020004" pitchFamily="2" charset="77"/>
              </a:rPr>
              <a:t>.</a:t>
            </a:r>
          </a:p>
          <a:p>
            <a:r>
              <a:rPr lang="en-US" sz="1200" dirty="0" err="1">
                <a:latin typeface="Aller Light" panose="02000503000000020004" pitchFamily="2" charset="77"/>
              </a:rPr>
              <a:t>EPD:n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mäter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påverkan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inom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fyra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huvudområden</a:t>
            </a:r>
            <a:r>
              <a:rPr lang="en-US" sz="1200" dirty="0">
                <a:latin typeface="Aller Light" panose="02000503000000020004" pitchFamily="2" charset="77"/>
              </a:rPr>
              <a:t>: Material, </a:t>
            </a:r>
            <a:r>
              <a:rPr lang="en-US" sz="1200" dirty="0" err="1">
                <a:latin typeface="Aller Light" panose="02000503000000020004" pitchFamily="2" charset="77"/>
              </a:rPr>
              <a:t>konstruktion</a:t>
            </a:r>
            <a:r>
              <a:rPr lang="en-US" sz="1200" dirty="0">
                <a:latin typeface="Aller Light" panose="02000503000000020004" pitchFamily="2" charset="77"/>
              </a:rPr>
              <a:t>, </a:t>
            </a:r>
            <a:r>
              <a:rPr lang="en-US" sz="1200" dirty="0" err="1">
                <a:latin typeface="Aller Light" panose="02000503000000020004" pitchFamily="2" charset="77"/>
              </a:rPr>
              <a:t>produktion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och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leverans</a:t>
            </a:r>
            <a:r>
              <a:rPr lang="en-US" sz="1200" dirty="0">
                <a:latin typeface="Aller Light" panose="02000503000000020004" pitchFamily="2" charset="77"/>
              </a:rPr>
              <a:t>.</a:t>
            </a:r>
          </a:p>
          <a:p>
            <a:r>
              <a:rPr lang="en-US" sz="1200" dirty="0" err="1">
                <a:latin typeface="Aller Light" panose="02000503000000020004" pitchFamily="2" charset="77"/>
              </a:rPr>
              <a:t>EPD:er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används</a:t>
            </a:r>
            <a:r>
              <a:rPr lang="en-US" sz="1200" dirty="0">
                <a:latin typeface="Aller Light" panose="02000503000000020004" pitchFamily="2" charset="77"/>
              </a:rPr>
              <a:t> redan </a:t>
            </a:r>
            <a:r>
              <a:rPr lang="en-US" sz="1200" dirty="0" err="1">
                <a:latin typeface="Aller Light" panose="02000503000000020004" pitchFamily="2" charset="77"/>
              </a:rPr>
              <a:t>inom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andra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produktområden</a:t>
            </a:r>
            <a:r>
              <a:rPr lang="en-US" sz="1200" dirty="0">
                <a:latin typeface="Aller Light" panose="02000503000000020004" pitchFamily="2" charset="77"/>
              </a:rPr>
              <a:t> men Fristads </a:t>
            </a:r>
            <a:r>
              <a:rPr lang="en-US" sz="1200" dirty="0" err="1">
                <a:latin typeface="Aller Light" panose="02000503000000020004" pitchFamily="2" charset="77"/>
              </a:rPr>
              <a:t>är</a:t>
            </a:r>
            <a:r>
              <a:rPr lang="en-US" sz="1200" dirty="0"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latin typeface="Aller Light" panose="02000503000000020004" pitchFamily="2" charset="77"/>
              </a:rPr>
              <a:t>först</a:t>
            </a:r>
            <a:r>
              <a:rPr lang="en-US" sz="1200" dirty="0">
                <a:latin typeface="Aller Light" panose="02000503000000020004" pitchFamily="2" charset="77"/>
              </a:rPr>
              <a:t> med </a:t>
            </a:r>
            <a:r>
              <a:rPr lang="en-US" sz="1200" err="1">
                <a:latin typeface="Aller Light" panose="02000503000000020004" pitchFamily="2" charset="77"/>
              </a:rPr>
              <a:t>att</a:t>
            </a:r>
            <a:r>
              <a:rPr lang="en-US" sz="1200">
                <a:latin typeface="Aller Light" panose="02000503000000020004" pitchFamily="2" charset="77"/>
              </a:rPr>
              <a:t> införa det för kläder. </a:t>
            </a:r>
            <a:endParaRPr lang="en-US" sz="1200" dirty="0">
              <a:latin typeface="Aller Light" panose="02000503000000020004" pitchFamily="2" charset="77"/>
            </a:endParaRPr>
          </a:p>
        </p:txBody>
      </p:sp>
      <p:sp>
        <p:nvSpPr>
          <p:cNvPr id="9" name="Rubrik 1">
            <a:extLst>
              <a:ext uri="{FF2B5EF4-FFF2-40B4-BE49-F238E27FC236}">
                <a16:creationId xmlns:a16="http://schemas.microsoft.com/office/drawing/2014/main" id="{A95804A5-DFEC-064B-AF73-437DB35C7BE2}"/>
              </a:ext>
            </a:extLst>
          </p:cNvPr>
          <p:cNvSpPr txBox="1">
            <a:spLocks/>
          </p:cNvSpPr>
          <p:nvPr/>
        </p:nvSpPr>
        <p:spPr>
          <a:xfrm>
            <a:off x="509865" y="5409500"/>
            <a:ext cx="5155121" cy="8309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sz="4000" b="1" dirty="0">
                <a:latin typeface="Aller" panose="02000503030000020004" pitchFamily="2" charset="77"/>
              </a:rPr>
              <a:t>EPD – </a:t>
            </a:r>
          </a:p>
          <a:p>
            <a:r>
              <a:rPr lang="sv-SE" sz="2000" dirty="0" err="1">
                <a:latin typeface="Aller Light" panose="02000503000000020004" pitchFamily="2" charset="77"/>
              </a:rPr>
              <a:t>Environmental</a:t>
            </a:r>
            <a:r>
              <a:rPr lang="sv-SE" sz="2000" dirty="0">
                <a:latin typeface="Aller Light" panose="02000503000000020004" pitchFamily="2" charset="77"/>
              </a:rPr>
              <a:t> Product </a:t>
            </a:r>
            <a:r>
              <a:rPr lang="sv-SE" sz="2000" dirty="0" err="1">
                <a:latin typeface="Aller Light" panose="02000503000000020004" pitchFamily="2" charset="77"/>
              </a:rPr>
              <a:t>Declaration</a:t>
            </a:r>
            <a:r>
              <a:rPr lang="sv-SE" sz="2000" dirty="0">
                <a:latin typeface="Aller Light" panose="02000503000000020004" pitchFamily="2" charset="77"/>
              </a:rPr>
              <a:t>.</a:t>
            </a:r>
            <a:endParaRPr lang="sv-SE" sz="2000" dirty="0">
              <a:latin typeface="Aller Light" panose="02000503000000020004" pitchFamily="2" charset="77"/>
              <a:cs typeface="Arial" panose="020B0604020202020204" pitchFamily="34" charset="0"/>
            </a:endParaRP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B6453B6A-32F2-104B-B675-6A465993E07F}"/>
              </a:ext>
            </a:extLst>
          </p:cNvPr>
          <p:cNvSpPr/>
          <p:nvPr/>
        </p:nvSpPr>
        <p:spPr>
          <a:xfrm>
            <a:off x="903890" y="1506733"/>
            <a:ext cx="4171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2000">
                <a:solidFill>
                  <a:srgbClr val="A7A368"/>
                </a:solidFill>
                <a:effectLst/>
                <a:latin typeface="Aller Light" panose="02000503000000020004" pitchFamily="2" charset="77"/>
              </a:rPr>
              <a:t>“</a:t>
            </a:r>
            <a:r>
              <a:rPr lang="sv-SE" sz="2000">
                <a:solidFill>
                  <a:srgbClr val="A7A368"/>
                </a:solidFill>
                <a:effectLst/>
                <a:latin typeface="Aller Light" panose="02000503000000020004" pitchFamily="2" charset="77"/>
              </a:rPr>
              <a:t>EPD är en miljödeklaration som visar en produkts totala miljö-påverkan över hela dess livscykel</a:t>
            </a:r>
            <a:r>
              <a:rPr lang="en" sz="2000">
                <a:solidFill>
                  <a:srgbClr val="A7A368"/>
                </a:solidFill>
                <a:effectLst/>
                <a:latin typeface="Aller Light" panose="02000503000000020004" pitchFamily="2" charset="77"/>
              </a:rPr>
              <a:t>.” </a:t>
            </a:r>
            <a:endParaRPr lang="en" sz="2000" dirty="0">
              <a:solidFill>
                <a:srgbClr val="A7A368"/>
              </a:solidFill>
              <a:effectLst/>
              <a:latin typeface="Aller Light" panose="02000503000000020004" pitchFamily="2" charset="77"/>
            </a:endParaRP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4B3B218C-0C49-6F47-8017-CF5430904503}"/>
              </a:ext>
            </a:extLst>
          </p:cNvPr>
          <p:cNvSpPr txBox="1"/>
          <p:nvPr/>
        </p:nvSpPr>
        <p:spPr>
          <a:xfrm>
            <a:off x="5823111" y="3032554"/>
            <a:ext cx="1273349" cy="246221"/>
          </a:xfrm>
          <a:prstGeom prst="rect">
            <a:avLst/>
          </a:prstGeom>
          <a:solidFill>
            <a:srgbClr val="A7A368"/>
          </a:solidFill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bg1"/>
                </a:solidFill>
                <a:latin typeface="Aller" panose="02000503030000020004" pitchFamily="2" charset="77"/>
              </a:rPr>
              <a:t>Material</a:t>
            </a: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371EDAF6-D9B8-9F43-BDC5-A5FE379441ED}"/>
              </a:ext>
            </a:extLst>
          </p:cNvPr>
          <p:cNvSpPr txBox="1"/>
          <p:nvPr/>
        </p:nvSpPr>
        <p:spPr>
          <a:xfrm>
            <a:off x="8857337" y="3032554"/>
            <a:ext cx="1273349" cy="246221"/>
          </a:xfrm>
          <a:prstGeom prst="rect">
            <a:avLst/>
          </a:prstGeom>
          <a:solidFill>
            <a:srgbClr val="A7A368"/>
          </a:solidFill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bg1"/>
                </a:solidFill>
                <a:latin typeface="Aller" panose="02000503030000020004" pitchFamily="2" charset="77"/>
              </a:rPr>
              <a:t>Konstruktion</a:t>
            </a:r>
          </a:p>
        </p:txBody>
      </p:sp>
      <p:sp>
        <p:nvSpPr>
          <p:cNvPr id="15" name="textruta 14">
            <a:extLst>
              <a:ext uri="{FF2B5EF4-FFF2-40B4-BE49-F238E27FC236}">
                <a16:creationId xmlns:a16="http://schemas.microsoft.com/office/drawing/2014/main" id="{7CDB5253-F06C-A64A-BFFA-CF1C776A5B92}"/>
              </a:ext>
            </a:extLst>
          </p:cNvPr>
          <p:cNvSpPr txBox="1"/>
          <p:nvPr/>
        </p:nvSpPr>
        <p:spPr>
          <a:xfrm>
            <a:off x="5823111" y="6010431"/>
            <a:ext cx="1273349" cy="246221"/>
          </a:xfrm>
          <a:prstGeom prst="rect">
            <a:avLst/>
          </a:prstGeom>
          <a:solidFill>
            <a:srgbClr val="A7A368"/>
          </a:solidFill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bg1"/>
                </a:solidFill>
                <a:latin typeface="Aller" panose="02000503030000020004" pitchFamily="2" charset="77"/>
              </a:rPr>
              <a:t>Produktion</a:t>
            </a:r>
          </a:p>
        </p:txBody>
      </p:sp>
      <p:sp>
        <p:nvSpPr>
          <p:cNvPr id="16" name="textruta 15">
            <a:extLst>
              <a:ext uri="{FF2B5EF4-FFF2-40B4-BE49-F238E27FC236}">
                <a16:creationId xmlns:a16="http://schemas.microsoft.com/office/drawing/2014/main" id="{FA846018-D5E7-1F45-98D4-D1A83D13B661}"/>
              </a:ext>
            </a:extLst>
          </p:cNvPr>
          <p:cNvSpPr txBox="1"/>
          <p:nvPr/>
        </p:nvSpPr>
        <p:spPr>
          <a:xfrm>
            <a:off x="8861239" y="6010431"/>
            <a:ext cx="1273349" cy="246221"/>
          </a:xfrm>
          <a:prstGeom prst="rect">
            <a:avLst/>
          </a:prstGeom>
          <a:solidFill>
            <a:srgbClr val="A7A368"/>
          </a:solidFill>
        </p:spPr>
        <p:txBody>
          <a:bodyPr wrap="square" rtlCol="0">
            <a:spAutoFit/>
          </a:bodyPr>
          <a:lstStyle/>
          <a:p>
            <a:r>
              <a:rPr lang="sv-SE" sz="1000" dirty="0">
                <a:solidFill>
                  <a:schemeClr val="bg1"/>
                </a:solidFill>
                <a:latin typeface="Aller" panose="02000503030000020004" pitchFamily="2" charset="77"/>
              </a:rPr>
              <a:t>Leverans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4E03DFB4-A6D1-994A-B377-BF935BF78C71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0" name="Bildobjekt 19">
            <a:hlinkClick r:id="rId7"/>
            <a:extLst>
              <a:ext uri="{FF2B5EF4-FFF2-40B4-BE49-F238E27FC236}">
                <a16:creationId xmlns:a16="http://schemas.microsoft.com/office/drawing/2014/main" id="{E255A319-D767-4B4D-A8DC-CF91995C1AF1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94" y="776313"/>
            <a:ext cx="474576" cy="350773"/>
          </a:xfrm>
          <a:prstGeom prst="rect">
            <a:avLst/>
          </a:prstGeom>
        </p:spPr>
      </p:pic>
      <p:sp>
        <p:nvSpPr>
          <p:cNvPr id="2" name="textruta 1">
            <a:extLst>
              <a:ext uri="{FF2B5EF4-FFF2-40B4-BE49-F238E27FC236}">
                <a16:creationId xmlns:a16="http://schemas.microsoft.com/office/drawing/2014/main" id="{7666E566-C65D-634C-8356-01A5837A2EBD}"/>
              </a:ext>
            </a:extLst>
          </p:cNvPr>
          <p:cNvSpPr txBox="1"/>
          <p:nvPr/>
        </p:nvSpPr>
        <p:spPr>
          <a:xfrm>
            <a:off x="4164227" y="142102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v-SE" dirty="0"/>
          </a:p>
        </p:txBody>
      </p:sp>
      <p:sp>
        <p:nvSpPr>
          <p:cNvPr id="22" name="textruta 21">
            <a:hlinkClick r:id="rId9"/>
            <a:extLst>
              <a:ext uri="{FF2B5EF4-FFF2-40B4-BE49-F238E27FC236}">
                <a16:creationId xmlns:a16="http://schemas.microsoft.com/office/drawing/2014/main" id="{CAEB9E44-1140-4078-9857-58324BB45419}"/>
              </a:ext>
            </a:extLst>
          </p:cNvPr>
          <p:cNvSpPr txBox="1"/>
          <p:nvPr/>
        </p:nvSpPr>
        <p:spPr>
          <a:xfrm>
            <a:off x="1042677" y="760495"/>
            <a:ext cx="698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00" b="1">
                <a:latin typeface="Aller" panose="02000503030000020004" pitchFamily="2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EPD film</a:t>
            </a:r>
            <a:r>
              <a:rPr lang="sv-SE" sz="1000" b="1">
                <a:latin typeface="Aller" panose="02000503030000020004" pitchFamily="2" charset="0"/>
              </a:rPr>
              <a:t> 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pic>
        <p:nvPicPr>
          <p:cNvPr id="18" name="Bildobjekt 17">
            <a:extLst>
              <a:ext uri="{FF2B5EF4-FFF2-40B4-BE49-F238E27FC236}">
                <a16:creationId xmlns:a16="http://schemas.microsoft.com/office/drawing/2014/main" id="{3307F9DA-4295-4F9A-9392-8750B6495B7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1884" y="760495"/>
            <a:ext cx="777992" cy="40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11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Bildobjekt 36">
            <a:extLst>
              <a:ext uri="{FF2B5EF4-FFF2-40B4-BE49-F238E27FC236}">
                <a16:creationId xmlns:a16="http://schemas.microsoft.com/office/drawing/2014/main" id="{09E8ADFD-2C01-49E4-BC71-FB82CBD7FE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63369" y="952478"/>
            <a:ext cx="3456705" cy="5940388"/>
          </a:xfrm>
          <a:prstGeom prst="rect">
            <a:avLst/>
          </a:prstGeom>
        </p:spPr>
      </p:pic>
      <p:pic>
        <p:nvPicPr>
          <p:cNvPr id="5" name="Bildobjekt 4" descr="En bild som visar person, byggnad, spelare&#10;&#10;Automatiskt genererad beskrivning">
            <a:extLst>
              <a:ext uri="{FF2B5EF4-FFF2-40B4-BE49-F238E27FC236}">
                <a16:creationId xmlns:a16="http://schemas.microsoft.com/office/drawing/2014/main" id="{3C262A6A-C4A9-7541-8EA8-668B7C79FB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16901" y="817729"/>
            <a:ext cx="3475099" cy="6047705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AD1FD6CB-C7E1-5241-A527-C49BBCFFF26C}"/>
              </a:ext>
            </a:extLst>
          </p:cNvPr>
          <p:cNvSpPr txBox="1"/>
          <p:nvPr/>
        </p:nvSpPr>
        <p:spPr>
          <a:xfrm>
            <a:off x="480922" y="720993"/>
            <a:ext cx="5472838" cy="503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sv-SE" sz="3200" b="1">
                <a:latin typeface="Aller" panose="02000503030000020004" pitchFamily="2" charset="77"/>
              </a:rPr>
              <a:t>Dina miljöval </a:t>
            </a:r>
            <a:r>
              <a:rPr lang="sv-SE" sz="3200">
                <a:latin typeface="Aller Light" panose="02000503000000020004" pitchFamily="2" charset="77"/>
              </a:rPr>
              <a:t>gör skillnad.</a:t>
            </a:r>
            <a:endParaRPr lang="sv-SE" sz="3200" dirty="0">
              <a:latin typeface="Aller Light" panose="02000503000000020004" pitchFamily="2" charset="77"/>
            </a:endParaRPr>
          </a:p>
        </p:txBody>
      </p:sp>
      <p:grpSp>
        <p:nvGrpSpPr>
          <p:cNvPr id="8" name="Grupp 7">
            <a:extLst>
              <a:ext uri="{FF2B5EF4-FFF2-40B4-BE49-F238E27FC236}">
                <a16:creationId xmlns:a16="http://schemas.microsoft.com/office/drawing/2014/main" id="{8C57022E-3119-CB45-A380-62D9A742454D}"/>
              </a:ext>
            </a:extLst>
          </p:cNvPr>
          <p:cNvGrpSpPr/>
          <p:nvPr/>
        </p:nvGrpSpPr>
        <p:grpSpPr>
          <a:xfrm>
            <a:off x="8150787" y="3905478"/>
            <a:ext cx="954156" cy="954156"/>
            <a:chOff x="6685902" y="2372022"/>
            <a:chExt cx="954156" cy="954156"/>
          </a:xfrm>
        </p:grpSpPr>
        <p:sp>
          <p:nvSpPr>
            <p:cNvPr id="9" name="Ellips 8">
              <a:extLst>
                <a:ext uri="{FF2B5EF4-FFF2-40B4-BE49-F238E27FC236}">
                  <a16:creationId xmlns:a16="http://schemas.microsoft.com/office/drawing/2014/main" id="{791CAE1C-FDCA-3144-BAEA-F76B9C1FB220}"/>
                </a:ext>
              </a:extLst>
            </p:cNvPr>
            <p:cNvSpPr/>
            <p:nvPr/>
          </p:nvSpPr>
          <p:spPr>
            <a:xfrm>
              <a:off x="6685902" y="2372022"/>
              <a:ext cx="954156" cy="954156"/>
            </a:xfrm>
            <a:prstGeom prst="ellipse">
              <a:avLst/>
            </a:prstGeom>
            <a:solidFill>
              <a:srgbClr val="E5F3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46800" rIns="90000" bIns="46800" rtlCol="0" anchor="ctr"/>
            <a:lstStyle/>
            <a:p>
              <a:pPr algn="ctr">
                <a:lnSpc>
                  <a:spcPct val="120000"/>
                </a:lnSpc>
              </a:pPr>
              <a:endParaRPr lang="sv-SE" sz="1200" dirty="0">
                <a:solidFill>
                  <a:srgbClr val="FFFFFF"/>
                </a:solidFill>
              </a:endParaRPr>
            </a:p>
          </p:txBody>
        </p:sp>
        <p:sp>
          <p:nvSpPr>
            <p:cNvPr id="10" name="textruta 9">
              <a:extLst>
                <a:ext uri="{FF2B5EF4-FFF2-40B4-BE49-F238E27FC236}">
                  <a16:creationId xmlns:a16="http://schemas.microsoft.com/office/drawing/2014/main" id="{FA71007D-1FFB-EC45-8A99-7250A6B3310A}"/>
                </a:ext>
              </a:extLst>
            </p:cNvPr>
            <p:cNvSpPr txBox="1"/>
            <p:nvPr/>
          </p:nvSpPr>
          <p:spPr>
            <a:xfrm>
              <a:off x="6723528" y="2550288"/>
              <a:ext cx="916530" cy="57285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sv-SE" sz="2800" b="1" dirty="0">
                  <a:latin typeface="Aller" panose="02000503030000020004" pitchFamily="2" charset="0"/>
                </a:rPr>
                <a:t>VS.</a:t>
              </a:r>
            </a:p>
          </p:txBody>
        </p:sp>
      </p:grpSp>
      <p:sp>
        <p:nvSpPr>
          <p:cNvPr id="12" name="Rektangel 11">
            <a:extLst>
              <a:ext uri="{FF2B5EF4-FFF2-40B4-BE49-F238E27FC236}">
                <a16:creationId xmlns:a16="http://schemas.microsoft.com/office/drawing/2014/main" id="{0C379109-F4F9-2B46-929E-C06015855506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</a:t>
            </a:r>
            <a:r>
              <a:rPr lang="sv-SE" sz="650">
                <a:latin typeface="Aller Light" panose="02000503000000020004" pitchFamily="2" charset="77"/>
              </a:rPr>
              <a:t>Green Varsel</a:t>
            </a:r>
            <a:endParaRPr lang="sv-SE" sz="650" dirty="0">
              <a:latin typeface="Aller Light" panose="02000503000000020004" pitchFamily="2" charset="77"/>
            </a:endParaRP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673341B8-467D-744B-90EE-4E71157446D3}"/>
              </a:ext>
            </a:extLst>
          </p:cNvPr>
          <p:cNvSpPr/>
          <p:nvPr/>
        </p:nvSpPr>
        <p:spPr>
          <a:xfrm>
            <a:off x="510879" y="1259733"/>
            <a:ext cx="4509132" cy="381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200">
                <a:solidFill>
                  <a:srgbClr val="000000"/>
                </a:solidFill>
                <a:latin typeface="Aller Light" panose="02000503000000020004" pitchFamily="2" charset="0"/>
              </a:rPr>
              <a:t>Vi har jämfört miljöpåverkan från en Fristads Green-jacka </a:t>
            </a:r>
            <a:br>
              <a:rPr lang="sv-SE" sz="1200">
                <a:solidFill>
                  <a:srgbClr val="000000"/>
                </a:solidFill>
                <a:latin typeface="Aller Light" panose="02000503000000020004" pitchFamily="2" charset="0"/>
              </a:rPr>
            </a:br>
            <a:r>
              <a:rPr lang="sv-SE" sz="1200">
                <a:solidFill>
                  <a:srgbClr val="000000"/>
                </a:solidFill>
                <a:latin typeface="Aller Light" panose="02000503000000020004" pitchFamily="2" charset="0"/>
              </a:rPr>
              <a:t>med en konventionellt producerad jacka. </a:t>
            </a:r>
          </a:p>
          <a:p>
            <a:endParaRPr lang="en-US" sz="900">
              <a:solidFill>
                <a:srgbClr val="000000"/>
              </a:solidFill>
              <a:latin typeface="Aller" panose="02000503030000020004" pitchFamily="2" charset="77"/>
            </a:endParaRPr>
          </a:p>
          <a:p>
            <a:pPr>
              <a:spcAft>
                <a:spcPts val="100"/>
              </a:spcAft>
            </a:pPr>
            <a:r>
              <a:rPr lang="en-US" sz="1000" b="1">
                <a:solidFill>
                  <a:srgbClr val="000000"/>
                </a:solidFill>
                <a:latin typeface="Aller" panose="02000503030000020004" pitchFamily="2" charset="77"/>
              </a:rPr>
              <a:t>Water scarcity footprint (WSF)</a:t>
            </a:r>
            <a:endParaRPr lang="en-US" sz="1000" b="1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200"/>
              </a:spcAft>
            </a:pP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Måttet på den potentiella miljöpåverkan som vatten-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förbrukningen har. Den tar hänsyn till den relativa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tillgången på vatten i ett specifikt geografiskt område.</a:t>
            </a: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endParaRPr lang="en-US" sz="1000" b="1">
              <a:solidFill>
                <a:srgbClr val="000000"/>
              </a:solidFill>
              <a:latin typeface="Aller" panose="02000503030000020004" pitchFamily="2" charset="77"/>
            </a:endParaRPr>
          </a:p>
          <a:p>
            <a:pPr>
              <a:spcBef>
                <a:spcPts val="200"/>
              </a:spcBef>
            </a:pPr>
            <a:endParaRPr lang="en-US" sz="1000" b="1">
              <a:solidFill>
                <a:srgbClr val="000000"/>
              </a:solidFill>
              <a:latin typeface="Aller" panose="02000503030000020004" pitchFamily="2" charset="77"/>
            </a:endParaRPr>
          </a:p>
          <a:p>
            <a:pPr>
              <a:spcBef>
                <a:spcPts val="900"/>
              </a:spcBef>
            </a:pPr>
            <a:r>
              <a:rPr lang="en-US" sz="1000" b="1">
                <a:solidFill>
                  <a:srgbClr val="000000"/>
                </a:solidFill>
                <a:latin typeface="Aller" panose="02000503030000020004" pitchFamily="2" charset="77"/>
              </a:rPr>
              <a:t>Global warming potential (GWP)</a:t>
            </a:r>
            <a:endParaRPr lang="en-US" sz="1000" b="1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Bef>
                <a:spcPts val="100"/>
              </a:spcBef>
            </a:pP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Beskriver förmågan hos växthusgaser att absorbera värme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i atmosfären över tid, i relation till koldioxid. För att jämföra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olika gasers effekt på den globala uppvärmningen räknas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värdet om till koldioxidekvivalenter (</a:t>
            </a:r>
            <a:r>
              <a:rPr lang="en-US" sz="1000">
                <a:latin typeface="Aller Light" panose="02000503000000020004" pitchFamily="2" charset="0"/>
              </a:rPr>
              <a:t>CO</a:t>
            </a:r>
            <a:r>
              <a:rPr lang="en-US" sz="1000" baseline="-25000">
                <a:latin typeface="Aller Light" panose="02000503000000020004" pitchFamily="2" charset="0"/>
              </a:rPr>
              <a:t>2</a:t>
            </a:r>
            <a:r>
              <a:rPr lang="en-US" sz="1000">
                <a:latin typeface="Aller Light" panose="02000503000000020004" pitchFamily="2" charset="0"/>
              </a:rPr>
              <a:t>e).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74CB62FA-E879-214E-8463-AFAC062C4221}"/>
              </a:ext>
            </a:extLst>
          </p:cNvPr>
          <p:cNvSpPr/>
          <p:nvPr/>
        </p:nvSpPr>
        <p:spPr>
          <a:xfrm>
            <a:off x="4486419" y="4811357"/>
            <a:ext cx="14593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350" b="1">
                <a:latin typeface="Aller" panose="02000503030000020004" pitchFamily="2" charset="77"/>
              </a:rPr>
              <a:t>Varseljacka 4026 </a:t>
            </a:r>
            <a:r>
              <a:rPr lang="sv-SE" sz="1350" b="1" dirty="0">
                <a:latin typeface="Aller" panose="02000503030000020004" pitchFamily="2" charset="77"/>
              </a:rPr>
              <a:t>PLU</a:t>
            </a:r>
            <a:r>
              <a:rPr lang="en-US" sz="1350" b="1" dirty="0">
                <a:latin typeface="Aller" panose="02000503030000020004" pitchFamily="2" charset="77"/>
              </a:rPr>
              <a:t> </a:t>
            </a:r>
          </a:p>
          <a:p>
            <a:endParaRPr lang="en-US" sz="700" dirty="0">
              <a:latin typeface="Aller Light" panose="02000503000000020004" pitchFamily="2" charset="0"/>
            </a:endParaRPr>
          </a:p>
          <a:p>
            <a:r>
              <a:rPr lang="en-US" sz="1000" b="1">
                <a:latin typeface="Aller" panose="02000503030000020004" pitchFamily="2" charset="0"/>
              </a:rPr>
              <a:t>Water scarcity footprint</a:t>
            </a:r>
          </a:p>
          <a:p>
            <a:r>
              <a:rPr lang="en-US" sz="1000">
                <a:latin typeface="Aller Light" panose="02000503000000020004" pitchFamily="2" charset="0"/>
              </a:rPr>
              <a:t>40 600 liter</a:t>
            </a:r>
            <a:endParaRPr lang="en-US" sz="1000">
              <a:latin typeface="Aller" panose="02000503030000020004" pitchFamily="2" charset="0"/>
            </a:endParaRPr>
          </a:p>
          <a:p>
            <a:pPr>
              <a:spcBef>
                <a:spcPts val="600"/>
              </a:spcBef>
            </a:pPr>
            <a:r>
              <a:rPr lang="en-US" sz="1000" b="1">
                <a:latin typeface="Aller" panose="02000503030000020004" pitchFamily="2" charset="0"/>
              </a:rPr>
              <a:t>Global warming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potential</a:t>
            </a:r>
          </a:p>
          <a:p>
            <a:r>
              <a:rPr lang="en-US" sz="1000">
                <a:latin typeface="Aller Light" panose="02000503000000020004" pitchFamily="2" charset="0"/>
              </a:rPr>
              <a:t>19,4 kg CO</a:t>
            </a:r>
            <a:r>
              <a:rPr lang="en-US" sz="1000" baseline="-25000">
                <a:latin typeface="Aller Light" panose="02000503000000020004" pitchFamily="2" charset="0"/>
              </a:rPr>
              <a:t>2</a:t>
            </a:r>
            <a:r>
              <a:rPr lang="en-US" sz="1000">
                <a:latin typeface="Aller Light" panose="02000503000000020004" pitchFamily="2" charset="0"/>
              </a:rPr>
              <a:t>e</a:t>
            </a:r>
          </a:p>
          <a:p>
            <a:endParaRPr lang="en-US" sz="900" dirty="0">
              <a:latin typeface="Aller Light" panose="02000503000000020004" pitchFamily="2" charset="0"/>
            </a:endParaRP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BB106B9F-3BCA-B043-B9B7-3D946182AA43}"/>
              </a:ext>
            </a:extLst>
          </p:cNvPr>
          <p:cNvSpPr/>
          <p:nvPr/>
        </p:nvSpPr>
        <p:spPr>
          <a:xfrm>
            <a:off x="8334424" y="1835404"/>
            <a:ext cx="2480285" cy="19466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sv-SE" sz="1350" b="1">
                <a:latin typeface="Aller" panose="02000503030000020004" pitchFamily="2" charset="77"/>
              </a:rPr>
              <a:t>Varseljacka </a:t>
            </a:r>
          </a:p>
          <a:p>
            <a:pPr>
              <a:lnSpc>
                <a:spcPts val="1500"/>
              </a:lnSpc>
            </a:pPr>
            <a:r>
              <a:rPr lang="sv-SE" sz="1350" b="1">
                <a:latin typeface="Aller" panose="02000503030000020004" pitchFamily="2" charset="77"/>
              </a:rPr>
              <a:t>Green </a:t>
            </a:r>
            <a:br>
              <a:rPr lang="sv-SE" sz="1350" b="1">
                <a:latin typeface="Aller" panose="02000503030000020004" pitchFamily="2" charset="77"/>
              </a:rPr>
            </a:br>
            <a:r>
              <a:rPr lang="sv-SE" sz="1350" b="1">
                <a:latin typeface="Aller" panose="02000503030000020004" pitchFamily="2" charset="77"/>
              </a:rPr>
              <a:t>4067 GPLU</a:t>
            </a:r>
            <a:endParaRPr lang="en-US" sz="1350" b="1">
              <a:latin typeface="Aller" panose="02000503030000020004" pitchFamily="2" charset="77"/>
            </a:endParaRPr>
          </a:p>
          <a:p>
            <a:endParaRPr lang="en-US" sz="900" b="1" dirty="0">
              <a:latin typeface="Aller Light" panose="02000503000000020004" pitchFamily="2" charset="0"/>
            </a:endParaRPr>
          </a:p>
          <a:p>
            <a:r>
              <a:rPr lang="en-US" sz="1000" b="1">
                <a:latin typeface="Aller" panose="02000503030000020004" pitchFamily="2" charset="0"/>
              </a:rPr>
              <a:t>Water scarcity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footprint</a:t>
            </a:r>
          </a:p>
          <a:p>
            <a:r>
              <a:rPr lang="en-US" sz="1000">
                <a:latin typeface="Aller Light" panose="02000503000000020004" pitchFamily="2" charset="0"/>
              </a:rPr>
              <a:t>17 800 liter</a:t>
            </a:r>
          </a:p>
          <a:p>
            <a:pPr>
              <a:spcBef>
                <a:spcPts val="600"/>
              </a:spcBef>
            </a:pPr>
            <a:r>
              <a:rPr lang="en-US" sz="1000" b="1">
                <a:latin typeface="Aller" panose="02000503030000020004" pitchFamily="2" charset="0"/>
              </a:rPr>
              <a:t>Global warming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potential</a:t>
            </a:r>
          </a:p>
          <a:p>
            <a:r>
              <a:rPr lang="en-US" sz="1000">
                <a:latin typeface="Aller Light" panose="02000503000000020004" pitchFamily="2" charset="0"/>
              </a:rPr>
              <a:t>11,3 kg CO</a:t>
            </a:r>
            <a:r>
              <a:rPr lang="en-US" sz="1000" baseline="-25000">
                <a:latin typeface="Aller Light" panose="02000503000000020004" pitchFamily="2" charset="0"/>
              </a:rPr>
              <a:t>2</a:t>
            </a:r>
            <a:r>
              <a:rPr lang="en-US" sz="1000">
                <a:latin typeface="Aller Light" panose="02000503000000020004" pitchFamily="2" charset="0"/>
              </a:rPr>
              <a:t>e</a:t>
            </a:r>
          </a:p>
          <a:p>
            <a:endParaRPr lang="en-US" sz="900" dirty="0">
              <a:latin typeface="Aller Light" panose="02000503000000020004" pitchFamily="2" charset="0"/>
            </a:endParaRP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02AA2F13-C3F3-474E-BB31-BE3542733F7C}"/>
              </a:ext>
            </a:extLst>
          </p:cNvPr>
          <p:cNvSpPr/>
          <p:nvPr/>
        </p:nvSpPr>
        <p:spPr>
          <a:xfrm>
            <a:off x="3710660" y="3185689"/>
            <a:ext cx="693538" cy="249130"/>
          </a:xfrm>
          <a:prstGeom prst="rect">
            <a:avLst/>
          </a:prstGeom>
          <a:solidFill>
            <a:srgbClr val="225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EE19E1FE-0FAD-429C-A1A1-2DA75D87291B}"/>
              </a:ext>
            </a:extLst>
          </p:cNvPr>
          <p:cNvSpPr/>
          <p:nvPr/>
        </p:nvSpPr>
        <p:spPr>
          <a:xfrm>
            <a:off x="3720423" y="3682598"/>
            <a:ext cx="693538" cy="249129"/>
          </a:xfrm>
          <a:prstGeom prst="rect">
            <a:avLst/>
          </a:prstGeom>
          <a:solidFill>
            <a:srgbClr val="6F8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8AC92638-CDE9-4BB6-804A-588F125D8EA3}"/>
              </a:ext>
            </a:extLst>
          </p:cNvPr>
          <p:cNvSpPr/>
          <p:nvPr/>
        </p:nvSpPr>
        <p:spPr>
          <a:xfrm>
            <a:off x="3630916" y="2973313"/>
            <a:ext cx="79116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>
                <a:solidFill>
                  <a:srgbClr val="000000"/>
                </a:solidFill>
                <a:latin typeface="Aller Light" panose="02000503000000020004" pitchFamily="2" charset="0"/>
              </a:rPr>
              <a:t>4067 GPLU</a:t>
            </a: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C1AD2691-2C4A-4721-B932-D262129EF334}"/>
              </a:ext>
            </a:extLst>
          </p:cNvPr>
          <p:cNvSpPr/>
          <p:nvPr/>
        </p:nvSpPr>
        <p:spPr>
          <a:xfrm>
            <a:off x="3640679" y="3482758"/>
            <a:ext cx="79116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>
                <a:solidFill>
                  <a:srgbClr val="000000"/>
                </a:solidFill>
                <a:latin typeface="Aller Light" panose="02000503000000020004" pitchFamily="2" charset="0"/>
              </a:rPr>
              <a:t>4026 PLU</a:t>
            </a:r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CB519711-A23B-43D4-98D7-10B83DD602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79"/>
          <a:stretch/>
        </p:blipFill>
        <p:spPr>
          <a:xfrm>
            <a:off x="469594" y="2470149"/>
            <a:ext cx="3213549" cy="1655757"/>
          </a:xfrm>
          <a:prstGeom prst="rect">
            <a:avLst/>
          </a:prstGeom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3DE14DDE-5872-40B4-9DB7-9D6B71E00BE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321" b="7265"/>
          <a:stretch/>
        </p:blipFill>
        <p:spPr>
          <a:xfrm>
            <a:off x="510879" y="4997135"/>
            <a:ext cx="3245122" cy="1595495"/>
          </a:xfrm>
          <a:prstGeom prst="rect">
            <a:avLst/>
          </a:prstGeom>
        </p:spPr>
      </p:pic>
      <p:pic>
        <p:nvPicPr>
          <p:cNvPr id="25" name="Bildobjekt 24">
            <a:extLst>
              <a:ext uri="{FF2B5EF4-FFF2-40B4-BE49-F238E27FC236}">
                <a16:creationId xmlns:a16="http://schemas.microsoft.com/office/drawing/2014/main" id="{D48FDF15-124D-41C6-8F74-7F73817E7C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03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2">
            <a:extLst>
              <a:ext uri="{FF2B5EF4-FFF2-40B4-BE49-F238E27FC236}">
                <a16:creationId xmlns:a16="http://schemas.microsoft.com/office/drawing/2014/main" id="{BDEE55BA-8DCB-AB40-8803-EEC3A4C7F35C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08D4F437-7CA1-F540-AFDC-920E70BA8BC8}"/>
              </a:ext>
            </a:extLst>
          </p:cNvPr>
          <p:cNvSpPr/>
          <p:nvPr/>
        </p:nvSpPr>
        <p:spPr>
          <a:xfrm>
            <a:off x="1079981" y="3363803"/>
            <a:ext cx="40053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Vi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återanvänder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allt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spillmaterial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från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produktionen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err="1">
                <a:solidFill>
                  <a:schemeClr val="bg1"/>
                </a:solidFill>
                <a:latin typeface="Aller Light" panose="02000503000000020004" pitchFamily="2" charset="77"/>
              </a:rPr>
              <a:t>Allt</a:t>
            </a:r>
            <a:r>
              <a:rPr lang="en-US" sz="1200">
                <a:solidFill>
                  <a:schemeClr val="bg1"/>
                </a:solidFill>
                <a:latin typeface="Aller Light" panose="02000503000000020004" pitchFamily="2" charset="77"/>
              </a:rPr>
              <a:t> spillmaterial tas om hand på plats.</a:t>
            </a: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ller Light" panose="02000503000000020004" pitchFamily="2" charset="77"/>
              </a:rPr>
              <a:t>Spillmaterial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från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alla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Fristads Green-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produkter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omvandlas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till </a:t>
            </a:r>
            <a:r>
              <a:rPr lang="en-US" sz="1200" err="1">
                <a:solidFill>
                  <a:schemeClr val="bg1"/>
                </a:solidFill>
                <a:latin typeface="Aller Light" panose="02000503000000020004" pitchFamily="2" charset="77"/>
              </a:rPr>
              <a:t>andra</a:t>
            </a:r>
            <a:r>
              <a:rPr lang="en-US" sz="1200">
                <a:solidFill>
                  <a:schemeClr val="bg1"/>
                </a:solidFill>
                <a:latin typeface="Aller Light" panose="02000503000000020004" pitchFamily="2" charset="77"/>
              </a:rPr>
              <a:t> produkter, till exempel fyllning i madrasser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sockar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filtar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och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"</a:t>
            </a:r>
            <a:r>
              <a:rPr lang="sv-SE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comfort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sv-SE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pads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". </a:t>
            </a: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93140525-8A02-5B4C-A802-29681637A651}"/>
              </a:ext>
            </a:extLst>
          </p:cNvPr>
          <p:cNvSpPr txBox="1"/>
          <p:nvPr/>
        </p:nvSpPr>
        <p:spPr>
          <a:xfrm>
            <a:off x="659851" y="5637388"/>
            <a:ext cx="4925786" cy="7944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5650"/>
              </a:lnSpc>
              <a:spcBef>
                <a:spcPts val="100"/>
              </a:spcBef>
            </a:pPr>
            <a:r>
              <a:rPr lang="sv-SE" sz="7200" b="1" spc="-165" dirty="0" err="1">
                <a:solidFill>
                  <a:srgbClr val="FFFFFF"/>
                </a:solidFill>
                <a:latin typeface="Aller" panose="02000503030000020004" pitchFamily="2" charset="77"/>
                <a:cs typeface="Aller"/>
              </a:rPr>
              <a:t>Zero</a:t>
            </a:r>
            <a:r>
              <a:rPr lang="sv-SE" sz="7200" b="1" dirty="0">
                <a:latin typeface="Aller" panose="02000503030000020004" pitchFamily="2" charset="77"/>
                <a:cs typeface="Aller"/>
              </a:rPr>
              <a:t> </a:t>
            </a:r>
            <a:r>
              <a:rPr lang="sv-SE" sz="7200" b="1" spc="-170" dirty="0" err="1">
                <a:solidFill>
                  <a:srgbClr val="FFFFFF"/>
                </a:solidFill>
                <a:latin typeface="Aller" panose="02000503030000020004" pitchFamily="2" charset="77"/>
                <a:cs typeface="Aller-Light"/>
              </a:rPr>
              <a:t>waste</a:t>
            </a:r>
            <a:r>
              <a:rPr sz="7200" b="1" spc="-204" dirty="0">
                <a:solidFill>
                  <a:srgbClr val="FFFFFF"/>
                </a:solidFill>
                <a:latin typeface="Aller" panose="02000503030000020004" pitchFamily="2" charset="77"/>
                <a:cs typeface="Aller-Light"/>
              </a:rPr>
              <a:t>.</a:t>
            </a:r>
            <a:endParaRPr sz="7200" b="1" dirty="0">
              <a:latin typeface="Aller" panose="02000503030000020004" pitchFamily="2" charset="77"/>
              <a:cs typeface="Aller-Light"/>
            </a:endParaRPr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02F2AFC7-0D08-2649-9FAE-F8C128A692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346" y="1146131"/>
            <a:ext cx="4683465" cy="4660840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43518685-9F9B-514E-B025-F962A550CD06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D1678706-EC7E-4B58-861F-ACF3C79A06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91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AF0003CB-E7A1-6542-B3CC-8BFC374D25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92000" cy="6858003"/>
          </a:xfrm>
          <a:prstGeom prst="rect">
            <a:avLst/>
          </a:prstGeom>
        </p:spPr>
      </p:pic>
      <p:sp>
        <p:nvSpPr>
          <p:cNvPr id="10" name="Rektangel 9">
            <a:extLst>
              <a:ext uri="{FF2B5EF4-FFF2-40B4-BE49-F238E27FC236}">
                <a16:creationId xmlns:a16="http://schemas.microsoft.com/office/drawing/2014/main" id="{E7EC5A5A-550E-6D44-AC4A-DE383F75A06F}"/>
              </a:ext>
            </a:extLst>
          </p:cNvPr>
          <p:cNvSpPr/>
          <p:nvPr/>
        </p:nvSpPr>
        <p:spPr>
          <a:xfrm>
            <a:off x="580228" y="1360311"/>
            <a:ext cx="33477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latin typeface="Aller Light" panose="02000503000000020004" pitchFamily="2" charset="77"/>
              </a:rPr>
              <a:t>Vi undviker </a:t>
            </a:r>
            <a:r>
              <a:rPr lang="sv-SE" sz="1200">
                <a:latin typeface="Aller Light" panose="02000503000000020004" pitchFamily="2" charset="77"/>
              </a:rPr>
              <a:t>i möjligaste </a:t>
            </a:r>
            <a:r>
              <a:rPr lang="sv-SE" sz="1200" dirty="0">
                <a:latin typeface="Aller Light" panose="02000503000000020004" pitchFamily="2" charset="77"/>
              </a:rPr>
              <a:t>mån att använda plastpåsar och viker istället plaggen </a:t>
            </a:r>
            <a:r>
              <a:rPr lang="sv-SE" sz="1200">
                <a:latin typeface="Aller Light" panose="02000503000000020004" pitchFamily="2" charset="77"/>
              </a:rPr>
              <a:t>med </a:t>
            </a:r>
            <a:br>
              <a:rPr lang="sv-SE" sz="1200">
                <a:latin typeface="Aller Light" panose="02000503000000020004" pitchFamily="2" charset="77"/>
              </a:rPr>
            </a:br>
            <a:r>
              <a:rPr lang="sv-SE" sz="1200">
                <a:latin typeface="Aller Light" panose="02000503000000020004" pitchFamily="2" charset="77"/>
              </a:rPr>
              <a:t>en </a:t>
            </a:r>
            <a:r>
              <a:rPr lang="sv-SE" sz="1200" dirty="0">
                <a:latin typeface="Aller Light" panose="02000503000000020004" pitchFamily="2" charset="77"/>
              </a:rPr>
              <a:t>speciell teknik.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sz="1200" dirty="0"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latin typeface="Aller Light" panose="02000503000000020004" pitchFamily="2" charset="77"/>
              </a:rPr>
              <a:t>Till våra varselplagg har vi valt ett hållbart förpackningsalternativ i form av plastpåsar som tillverkats av återvunnen polyester från PET-flaskor.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sz="1200" dirty="0"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latin typeface="Aller Light" panose="02000503000000020004" pitchFamily="2" charset="77"/>
              </a:rPr>
              <a:t>Vi optimerar transportkapaciteten.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sv-SE" sz="1200" dirty="0"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200" dirty="0">
                <a:latin typeface="Aller Light" panose="02000503000000020004" pitchFamily="2" charset="77"/>
              </a:rPr>
              <a:t>Alla transporter sker via båt och lastbil, vilka har betydligt lägre miljöpåverkan än flygtransporter. </a:t>
            </a:r>
            <a:endParaRPr lang="en" sz="1200" dirty="0">
              <a:latin typeface="Aller Light" panose="02000503000000020004" pitchFamily="2" charset="77"/>
            </a:endParaRP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2E2AD7F6-1654-E048-8727-2975C22AE251}"/>
              </a:ext>
            </a:extLst>
          </p:cNvPr>
          <p:cNvSpPr txBox="1"/>
          <p:nvPr/>
        </p:nvSpPr>
        <p:spPr>
          <a:xfrm>
            <a:off x="502770" y="5398280"/>
            <a:ext cx="55932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sv-SE" sz="5400" b="1" dirty="0">
                <a:latin typeface="Aller" panose="02000503030000020004" pitchFamily="2" charset="77"/>
              </a:rPr>
              <a:t>Effektiv </a:t>
            </a:r>
          </a:p>
          <a:p>
            <a:pPr>
              <a:lnSpc>
                <a:spcPts val="3600"/>
              </a:lnSpc>
            </a:pPr>
            <a:r>
              <a:rPr lang="sv-SE" sz="3200">
                <a:latin typeface="Aller Light" panose="02000503000000020004" pitchFamily="2" charset="77"/>
              </a:rPr>
              <a:t>     packning och leverans.</a:t>
            </a:r>
            <a:endParaRPr lang="sv-SE" sz="32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E826EF17-ADE2-054D-9144-E466FFC38848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69EB71F5-4E2B-416F-9486-D00C1E481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848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>
            <a:extLst>
              <a:ext uri="{FF2B5EF4-FFF2-40B4-BE49-F238E27FC236}">
                <a16:creationId xmlns:a16="http://schemas.microsoft.com/office/drawing/2014/main" id="{22F9F9B2-4C80-7044-8A98-B24BED7635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22" y="0"/>
            <a:ext cx="12260129" cy="6858000"/>
          </a:xfrm>
          <a:prstGeom prst="rect">
            <a:avLst/>
          </a:prstGeom>
        </p:spPr>
      </p:pic>
      <p:sp>
        <p:nvSpPr>
          <p:cNvPr id="13" name="object 4">
            <a:extLst>
              <a:ext uri="{FF2B5EF4-FFF2-40B4-BE49-F238E27FC236}">
                <a16:creationId xmlns:a16="http://schemas.microsoft.com/office/drawing/2014/main" id="{C4688211-4DB4-1542-AE04-504CC318D9B8}"/>
              </a:ext>
            </a:extLst>
          </p:cNvPr>
          <p:cNvSpPr/>
          <p:nvPr/>
        </p:nvSpPr>
        <p:spPr>
          <a:xfrm>
            <a:off x="573825" y="0"/>
            <a:ext cx="5039995" cy="4373526"/>
          </a:xfrm>
          <a:custGeom>
            <a:avLst/>
            <a:gdLst/>
            <a:ahLst/>
            <a:cxnLst/>
            <a:rect l="l" t="t" r="r" b="b"/>
            <a:pathLst>
              <a:path w="4185284" h="4545330">
                <a:moveTo>
                  <a:pt x="0" y="4544999"/>
                </a:moveTo>
                <a:lnTo>
                  <a:pt x="4185005" y="4544999"/>
                </a:lnTo>
                <a:lnTo>
                  <a:pt x="4185005" y="0"/>
                </a:lnTo>
                <a:lnTo>
                  <a:pt x="0" y="0"/>
                </a:lnTo>
                <a:lnTo>
                  <a:pt x="0" y="4544999"/>
                </a:lnTo>
                <a:close/>
              </a:path>
            </a:pathLst>
          </a:custGeom>
          <a:solidFill>
            <a:srgbClr val="010202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C7A4CF0E-5A37-8543-AF45-712403F4BF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600" t="27054"/>
          <a:stretch/>
        </p:blipFill>
        <p:spPr>
          <a:xfrm>
            <a:off x="7673340" y="2072640"/>
            <a:ext cx="4211078" cy="4186590"/>
          </a:xfrm>
          <a:prstGeom prst="rect">
            <a:avLst/>
          </a:prstGeom>
        </p:spPr>
      </p:pic>
      <p:sp>
        <p:nvSpPr>
          <p:cNvPr id="5" name="textruta 4">
            <a:extLst>
              <a:ext uri="{FF2B5EF4-FFF2-40B4-BE49-F238E27FC236}">
                <a16:creationId xmlns:a16="http://schemas.microsoft.com/office/drawing/2014/main" id="{0EF19FCE-A630-4740-A1B7-A7E1228A798C}"/>
              </a:ext>
            </a:extLst>
          </p:cNvPr>
          <p:cNvSpPr txBox="1"/>
          <p:nvPr/>
        </p:nvSpPr>
        <p:spPr>
          <a:xfrm>
            <a:off x="536283" y="5574183"/>
            <a:ext cx="55597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5400" b="1" dirty="0">
                <a:solidFill>
                  <a:schemeClr val="bg1"/>
                </a:solidFill>
                <a:latin typeface="Aller" panose="02000503030000020004" pitchFamily="2" charset="77"/>
              </a:rPr>
              <a:t>Samcertifiering</a:t>
            </a:r>
            <a:r>
              <a:rPr lang="sv-SE" sz="4000" b="1" dirty="0">
                <a:solidFill>
                  <a:schemeClr val="bg1"/>
                </a:solidFill>
                <a:latin typeface="Aller" panose="02000503030000020004" pitchFamily="2" charset="77"/>
              </a:rPr>
              <a:t>.</a:t>
            </a: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49EF1887-CCCF-3341-B004-7E18442AFB9E}"/>
              </a:ext>
            </a:extLst>
          </p:cNvPr>
          <p:cNvSpPr/>
          <p:nvPr/>
        </p:nvSpPr>
        <p:spPr>
          <a:xfrm>
            <a:off x="1154999" y="5322958"/>
            <a:ext cx="44588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dirty="0">
                <a:solidFill>
                  <a:schemeClr val="bg1"/>
                </a:solidFill>
                <a:latin typeface="Aller Light" panose="02000503000000020004" pitchFamily="2" charset="77"/>
              </a:rPr>
              <a:t>Fristads skyddssystem för varselkläder.</a:t>
            </a:r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FBF9BE6A-4245-3741-831C-6724FC26DAF1}"/>
              </a:ext>
            </a:extLst>
          </p:cNvPr>
          <p:cNvSpPr/>
          <p:nvPr/>
        </p:nvSpPr>
        <p:spPr>
          <a:xfrm>
            <a:off x="916474" y="482655"/>
            <a:ext cx="40950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Alla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varselplagg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är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indelade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i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tre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klasser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– 1, 2, 3 –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beroende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på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hur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synliga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de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är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Vi har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samcertifierat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våra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varselkollektioner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Plagg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i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klass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1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eller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2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kan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kombineras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på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olika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sätt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för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att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nå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en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högre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säkerhetsklass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Alla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plagg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har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en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speciell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kod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baserat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på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typ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av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plagg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och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klassificering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Koden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visas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i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plaggets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produktinformation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och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CE-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märkning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Vår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snabbguide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visar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alla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Aller Light" panose="02000503000000020004" pitchFamily="2" charset="77"/>
              </a:rPr>
              <a:t>valmöjligheter</a:t>
            </a:r>
            <a:r>
              <a:rPr lang="en-US" sz="12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</a:p>
        </p:txBody>
      </p:sp>
      <p:graphicFrame>
        <p:nvGraphicFramePr>
          <p:cNvPr id="2" name="Tabell 8">
            <a:extLst>
              <a:ext uri="{FF2B5EF4-FFF2-40B4-BE49-F238E27FC236}">
                <a16:creationId xmlns:a16="http://schemas.microsoft.com/office/drawing/2014/main" id="{71CF8FED-3D82-334D-B97C-BBD4887E4B78}"/>
              </a:ext>
            </a:extLst>
          </p:cNvPr>
          <p:cNvGraphicFramePr>
            <a:graphicFrameLocks noGrp="1"/>
          </p:cNvGraphicFramePr>
          <p:nvPr/>
        </p:nvGraphicFramePr>
        <p:xfrm>
          <a:off x="922432" y="3489795"/>
          <a:ext cx="4342780" cy="6707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55800">
                  <a:extLst>
                    <a:ext uri="{9D8B030D-6E8A-4147-A177-3AD203B41FA5}">
                      <a16:colId xmlns:a16="http://schemas.microsoft.com/office/drawing/2014/main" val="4189278532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1744794091"/>
                    </a:ext>
                  </a:extLst>
                </a:gridCol>
                <a:gridCol w="736600">
                  <a:extLst>
                    <a:ext uri="{9D8B030D-6E8A-4147-A177-3AD203B41FA5}">
                      <a16:colId xmlns:a16="http://schemas.microsoft.com/office/drawing/2014/main" val="382543812"/>
                    </a:ext>
                  </a:extLst>
                </a:gridCol>
                <a:gridCol w="862980">
                  <a:extLst>
                    <a:ext uri="{9D8B030D-6E8A-4147-A177-3AD203B41FA5}">
                      <a16:colId xmlns:a16="http://schemas.microsoft.com/office/drawing/2014/main" val="3920867347"/>
                    </a:ext>
                  </a:extLst>
                </a:gridCol>
              </a:tblGrid>
              <a:tr h="184105">
                <a:tc>
                  <a:txBody>
                    <a:bodyPr/>
                    <a:lstStyle/>
                    <a:p>
                      <a:r>
                        <a:rPr lang="sv-SE" sz="800" b="1" i="0" dirty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" panose="02000503030000020004" pitchFamily="2" charset="77"/>
                        </a:rPr>
                        <a:t>MATERIAL</a:t>
                      </a:r>
                    </a:p>
                  </a:txBody>
                  <a:tcPr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1" i="0" dirty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" panose="02000503030000020004" pitchFamily="2" charset="77"/>
                        </a:rPr>
                        <a:t>KLASS 3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1" i="0" dirty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" panose="02000503030000020004" pitchFamily="2" charset="77"/>
                        </a:rPr>
                        <a:t>KLASS 2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1" i="0" dirty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" panose="02000503030000020004" pitchFamily="2" charset="77"/>
                        </a:rPr>
                        <a:t>KLASS 1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16541981"/>
                  </a:ext>
                </a:extLst>
              </a:tr>
              <a:tr h="184105">
                <a:tc>
                  <a:txBody>
                    <a:bodyPr/>
                    <a:lstStyle/>
                    <a:p>
                      <a:r>
                        <a:rPr lang="sv-SE" sz="800" b="0" i="0" kern="1200" dirty="0">
                          <a:solidFill>
                            <a:schemeClr val="bg1"/>
                          </a:solidFill>
                          <a:effectLst/>
                          <a:latin typeface="Aller Light" panose="02000503000000020004" pitchFamily="2" charset="77"/>
                          <a:ea typeface="+mn-ea"/>
                          <a:cs typeface="+mn-cs"/>
                        </a:rPr>
                        <a:t>Fluorescerande</a:t>
                      </a:r>
                      <a:endParaRPr lang="sv-SE" sz="800" b="0" i="0" dirty="0">
                        <a:solidFill>
                          <a:schemeClr val="bg1"/>
                        </a:solidFill>
                        <a:latin typeface="Aller Light" panose="02000503000000020004" pitchFamily="2" charset="77"/>
                      </a:endParaRPr>
                    </a:p>
                  </a:txBody>
                  <a:tcPr marT="3600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0" i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0,8</a:t>
                      </a:r>
                      <a:endParaRPr lang="sv-SE" sz="800" b="0" i="0" dirty="0">
                        <a:solidFill>
                          <a:schemeClr val="accent1">
                            <a:tint val="20000"/>
                          </a:schemeClr>
                        </a:solidFill>
                        <a:latin typeface="Aller Light" panose="02000503000000020004" pitchFamily="2" charset="7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0" i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0,5</a:t>
                      </a:r>
                      <a:endParaRPr lang="sv-SE" sz="800" b="0" i="0" dirty="0">
                        <a:solidFill>
                          <a:schemeClr val="accent1">
                            <a:tint val="20000"/>
                          </a:schemeClr>
                        </a:solidFill>
                        <a:latin typeface="Aller Light" panose="02000503000000020004" pitchFamily="2" charset="7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0" i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0,14</a:t>
                      </a:r>
                      <a:endParaRPr lang="sv-SE" sz="800" b="0" i="0" dirty="0">
                        <a:solidFill>
                          <a:schemeClr val="accent1">
                            <a:tint val="20000"/>
                          </a:schemeClr>
                        </a:solidFill>
                        <a:latin typeface="Aller Light" panose="02000503000000020004" pitchFamily="2" charset="7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2276945"/>
                  </a:ext>
                </a:extLst>
              </a:tr>
              <a:tr h="244005">
                <a:tc>
                  <a:txBody>
                    <a:bodyPr/>
                    <a:lstStyle/>
                    <a:p>
                      <a:r>
                        <a:rPr lang="sv-SE" sz="800" b="0" i="0" dirty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Reflekterande</a:t>
                      </a:r>
                    </a:p>
                  </a:txBody>
                  <a:tcPr marT="3600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0" i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0,2</a:t>
                      </a:r>
                      <a:endParaRPr lang="sv-SE" sz="800" b="0" i="0" dirty="0">
                        <a:solidFill>
                          <a:schemeClr val="accent1">
                            <a:tint val="20000"/>
                          </a:schemeClr>
                        </a:solidFill>
                        <a:latin typeface="Aller Light" panose="02000503000000020004" pitchFamily="2" charset="7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0" i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0,13</a:t>
                      </a:r>
                      <a:endParaRPr lang="sv-SE" sz="800" b="0" i="0" dirty="0">
                        <a:solidFill>
                          <a:schemeClr val="accent1">
                            <a:tint val="20000"/>
                          </a:schemeClr>
                        </a:solidFill>
                        <a:latin typeface="Aller Light" panose="02000503000000020004" pitchFamily="2" charset="7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sv-SE" sz="800" b="0" i="0">
                          <a:solidFill>
                            <a:schemeClr val="accent1">
                              <a:tint val="20000"/>
                            </a:schemeClr>
                          </a:solidFill>
                          <a:latin typeface="Aller Light" panose="02000503000000020004" pitchFamily="2" charset="77"/>
                        </a:rPr>
                        <a:t>0,1</a:t>
                      </a:r>
                      <a:endParaRPr lang="sv-SE" sz="800" b="0" i="0" dirty="0">
                        <a:solidFill>
                          <a:schemeClr val="accent1">
                            <a:tint val="20000"/>
                          </a:schemeClr>
                        </a:solidFill>
                        <a:latin typeface="Aller Light" panose="02000503000000020004" pitchFamily="2" charset="7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104786"/>
                  </a:ext>
                </a:extLst>
              </a:tr>
            </a:tbl>
          </a:graphicData>
        </a:graphic>
      </p:graphicFrame>
      <p:pic>
        <p:nvPicPr>
          <p:cNvPr id="15" name="Bildobjekt 14" descr="En bild som visar silhuett&#10;&#10;Automatiskt genererad beskrivning">
            <a:extLst>
              <a:ext uri="{FF2B5EF4-FFF2-40B4-BE49-F238E27FC236}">
                <a16:creationId xmlns:a16="http://schemas.microsoft.com/office/drawing/2014/main" id="{4E14AD34-0A73-4800-A856-01633850F2C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999" b="22789"/>
          <a:stretch/>
        </p:blipFill>
        <p:spPr>
          <a:xfrm>
            <a:off x="5455947" y="343543"/>
            <a:ext cx="6869880" cy="5851218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730B1A58-DDEC-40A5-9397-91C59336BF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37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objekt 11" descr="En bild som visar person, grön, gul&#10;&#10;Automatiskt genererad beskrivning">
            <a:extLst>
              <a:ext uri="{FF2B5EF4-FFF2-40B4-BE49-F238E27FC236}">
                <a16:creationId xmlns:a16="http://schemas.microsoft.com/office/drawing/2014/main" id="{F389E2E0-6D1A-1244-BBA2-7D98100C21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ruta 3">
            <a:extLst>
              <a:ext uri="{FF2B5EF4-FFF2-40B4-BE49-F238E27FC236}">
                <a16:creationId xmlns:a16="http://schemas.microsoft.com/office/drawing/2014/main" id="{A5BFCE25-DBB4-6D48-90B1-5CA6CE02F1D3}"/>
              </a:ext>
            </a:extLst>
          </p:cNvPr>
          <p:cNvSpPr txBox="1"/>
          <p:nvPr/>
        </p:nvSpPr>
        <p:spPr>
          <a:xfrm>
            <a:off x="429958" y="5792575"/>
            <a:ext cx="5199499" cy="65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sv-SE" sz="5400" b="1" dirty="0">
                <a:latin typeface="Aller" panose="02000503030000020004" pitchFamily="2" charset="77"/>
              </a:rPr>
              <a:t>Profilering.</a:t>
            </a: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88C83B33-A0A4-424E-BB12-EC0A8EE6C60E}"/>
              </a:ext>
            </a:extLst>
          </p:cNvPr>
          <p:cNvSpPr/>
          <p:nvPr/>
        </p:nvSpPr>
        <p:spPr>
          <a:xfrm>
            <a:off x="536283" y="1244366"/>
            <a:ext cx="347573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Fluorescerande ytor och reflexer måste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vara i </a:t>
            </a:r>
            <a:r>
              <a:rPr lang="sv-SE" sz="1100" dirty="0">
                <a:latin typeface="Aller Light" panose="02000503000000020004" pitchFamily="2" charset="77"/>
              </a:rPr>
              <a:t>enlighet med certifieringskraven </a:t>
            </a:r>
            <a:r>
              <a:rPr lang="sv-SE" sz="1100">
                <a:latin typeface="Aller Light" panose="02000503000000020004" pitchFamily="2" charset="77"/>
              </a:rPr>
              <a:t>för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EN </a:t>
            </a:r>
            <a:r>
              <a:rPr lang="sv-SE" sz="1100" dirty="0">
                <a:latin typeface="Aller Light" panose="02000503000000020004" pitchFamily="2" charset="77"/>
              </a:rPr>
              <a:t>ISO 20471.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Se till att företagslogotypen </a:t>
            </a:r>
            <a:r>
              <a:rPr lang="sv-SE" sz="1100">
                <a:latin typeface="Aller Light" panose="02000503000000020004" pitchFamily="2" charset="77"/>
              </a:rPr>
              <a:t>inte täcker en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för </a:t>
            </a:r>
            <a:r>
              <a:rPr lang="sv-SE" sz="1100" dirty="0">
                <a:latin typeface="Aller Light" panose="02000503000000020004" pitchFamily="2" charset="77"/>
              </a:rPr>
              <a:t>stor del av den fluorescerande ytan.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Med vår tabell kan du lätt ta reda på maxstorlek för transfer och brodyr för att behålla plaggets certifiering.  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34347AE0-F128-B642-A04D-FE72910A759F}"/>
              </a:ext>
            </a:extLst>
          </p:cNvPr>
          <p:cNvSpPr/>
          <p:nvPr/>
        </p:nvSpPr>
        <p:spPr>
          <a:xfrm>
            <a:off x="875585" y="4759964"/>
            <a:ext cx="313643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dirty="0">
                <a:latin typeface="Aller Light" panose="02000503000000020004" pitchFamily="2" charset="77"/>
              </a:rPr>
              <a:t>GPLU- och GSTP-kollektionerna är designade för att ha gott </a:t>
            </a:r>
            <a:r>
              <a:rPr lang="sv-SE" sz="1400">
                <a:latin typeface="Aller Light" panose="02000503000000020004" pitchFamily="2" charset="77"/>
              </a:rPr>
              <a:t>om plats för </a:t>
            </a:r>
            <a:r>
              <a:rPr lang="sv-SE" sz="1400" dirty="0">
                <a:latin typeface="Aller Light" panose="02000503000000020004" pitchFamily="2" charset="77"/>
              </a:rPr>
              <a:t>profilering med företagslogotyp. </a:t>
            </a:r>
          </a:p>
        </p:txBody>
      </p:sp>
      <p:pic>
        <p:nvPicPr>
          <p:cNvPr id="5" name="Bildobjekt 4" descr="En bild som visar text&#10;&#10;Automatiskt genererad beskrivning">
            <a:extLst>
              <a:ext uri="{FF2B5EF4-FFF2-40B4-BE49-F238E27FC236}">
                <a16:creationId xmlns:a16="http://schemas.microsoft.com/office/drawing/2014/main" id="{F3D610B8-2CA6-9A41-9ADC-0486D4DC6A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6283" y="3216951"/>
            <a:ext cx="4079147" cy="1122947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764DA75D-6660-D245-A6D6-C620C665FFC6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5804E70-E53A-42BA-96D9-DFC9E93F21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572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ildobjekt 15">
            <a:extLst>
              <a:ext uri="{FF2B5EF4-FFF2-40B4-BE49-F238E27FC236}">
                <a16:creationId xmlns:a16="http://schemas.microsoft.com/office/drawing/2014/main" id="{1A2D5E3C-2C47-42FE-8215-6E55B0D759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"/>
          <a:stretch/>
        </p:blipFill>
        <p:spPr>
          <a:xfrm>
            <a:off x="-842" y="0"/>
            <a:ext cx="12192000" cy="6858000"/>
          </a:xfrm>
          <a:prstGeom prst="rect">
            <a:avLst/>
          </a:prstGeom>
        </p:spPr>
      </p:pic>
      <p:sp>
        <p:nvSpPr>
          <p:cNvPr id="7" name="object 4">
            <a:extLst>
              <a:ext uri="{FF2B5EF4-FFF2-40B4-BE49-F238E27FC236}">
                <a16:creationId xmlns:a16="http://schemas.microsoft.com/office/drawing/2014/main" id="{B2D3F6D9-5162-2840-BE4E-B691E64DF149}"/>
              </a:ext>
            </a:extLst>
          </p:cNvPr>
          <p:cNvSpPr/>
          <p:nvPr/>
        </p:nvSpPr>
        <p:spPr>
          <a:xfrm>
            <a:off x="5678905" y="-1"/>
            <a:ext cx="5486399" cy="3978443"/>
          </a:xfrm>
          <a:custGeom>
            <a:avLst/>
            <a:gdLst/>
            <a:ahLst/>
            <a:cxnLst/>
            <a:rect l="l" t="t" r="r" b="b"/>
            <a:pathLst>
              <a:path w="4185284" h="4545330">
                <a:moveTo>
                  <a:pt x="0" y="4544999"/>
                </a:moveTo>
                <a:lnTo>
                  <a:pt x="4185005" y="4544999"/>
                </a:lnTo>
                <a:lnTo>
                  <a:pt x="4185005" y="0"/>
                </a:lnTo>
                <a:lnTo>
                  <a:pt x="0" y="0"/>
                </a:lnTo>
                <a:lnTo>
                  <a:pt x="0" y="4544999"/>
                </a:lnTo>
                <a:close/>
              </a:path>
            </a:pathLst>
          </a:custGeom>
          <a:solidFill>
            <a:srgbClr val="010202">
              <a:alpha val="700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8DDD500-50DC-BE44-9CE2-E0FBBC59DD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2042" y="1601672"/>
            <a:ext cx="4093637" cy="1827328"/>
          </a:xfrm>
        </p:spPr>
        <p:txBody>
          <a:bodyPr>
            <a:normAutofit/>
          </a:bodyPr>
          <a:lstStyle/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Bred kollektion med många möjligheter.</a:t>
            </a:r>
          </a:p>
          <a:p>
            <a:pPr>
              <a:lnSpc>
                <a:spcPct val="120000"/>
              </a:lnSpc>
            </a:pP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Stor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målgrupp – väg, bygg &amp; anläggning, </a:t>
            </a: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transport </a:t>
            </a:r>
            <a:b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</a:b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och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logistik.</a:t>
            </a:r>
          </a:p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4 färgkombinationer inkl. en ny orange/grå.</a:t>
            </a:r>
          </a:p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Extra </a:t>
            </a: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stor storleksbredd.</a:t>
            </a:r>
            <a:endParaRPr lang="sv-SE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Dammodeller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D7D086FB-853D-0745-923E-FDEC410518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450" t="-8030" r="-8450" b="-8030"/>
          <a:stretch/>
        </p:blipFill>
        <p:spPr>
          <a:xfrm>
            <a:off x="11014417" y="6524553"/>
            <a:ext cx="1056314" cy="188017"/>
          </a:xfrm>
          <a:prstGeom prst="rect">
            <a:avLst/>
          </a:prstGeom>
        </p:spPr>
      </p:pic>
      <p:sp>
        <p:nvSpPr>
          <p:cNvPr id="9" name="textruta 8">
            <a:extLst>
              <a:ext uri="{FF2B5EF4-FFF2-40B4-BE49-F238E27FC236}">
                <a16:creationId xmlns:a16="http://schemas.microsoft.com/office/drawing/2014/main" id="{6AA367E7-2A09-EA4B-8C37-0286CB8A56E7}"/>
              </a:ext>
            </a:extLst>
          </p:cNvPr>
          <p:cNvSpPr txBox="1"/>
          <p:nvPr/>
        </p:nvSpPr>
        <p:spPr>
          <a:xfrm>
            <a:off x="6095158" y="516647"/>
            <a:ext cx="43712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3000"/>
              </a:lnSpc>
            </a:pPr>
            <a:r>
              <a:rPr lang="sv-SE" sz="2800" dirty="0">
                <a:solidFill>
                  <a:schemeClr val="bg1"/>
                </a:solidFill>
                <a:latin typeface="Aller Light" panose="02000503000000020004" pitchFamily="2" charset="77"/>
              </a:rPr>
              <a:t>Det hållbara valet </a:t>
            </a:r>
            <a:r>
              <a:rPr lang="sv-SE" sz="2800">
                <a:solidFill>
                  <a:schemeClr val="bg1"/>
                </a:solidFill>
                <a:latin typeface="Aller Light" panose="02000503000000020004" pitchFamily="2" charset="77"/>
              </a:rPr>
              <a:t>för </a:t>
            </a:r>
            <a:br>
              <a:rPr lang="sv-SE" sz="2800">
                <a:solidFill>
                  <a:schemeClr val="bg1"/>
                </a:solidFill>
                <a:latin typeface="Aller Light" panose="02000503000000020004" pitchFamily="2" charset="77"/>
              </a:rPr>
            </a:br>
            <a:r>
              <a:rPr lang="sv-SE" sz="2800">
                <a:solidFill>
                  <a:schemeClr val="bg1"/>
                </a:solidFill>
                <a:latin typeface="Aller Light" panose="02000503000000020004" pitchFamily="2" charset="77"/>
              </a:rPr>
              <a:t>lätt och mjuk komfort</a:t>
            </a:r>
            <a:r>
              <a:rPr lang="sv-SE" sz="2800" dirty="0">
                <a:solidFill>
                  <a:schemeClr val="bg1"/>
                </a:solidFill>
                <a:latin typeface="Aller Light" panose="02000503000000020004" pitchFamily="2" charset="77"/>
              </a:rPr>
              <a:t>.</a:t>
            </a:r>
            <a:endParaRPr lang="en-US" sz="2800" u="none" strike="noStrike" baseline="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BBC96B95-AFA9-D54B-A8F5-9D708D080034}"/>
              </a:ext>
            </a:extLst>
          </p:cNvPr>
          <p:cNvSpPr txBox="1"/>
          <p:nvPr/>
        </p:nvSpPr>
        <p:spPr>
          <a:xfrm>
            <a:off x="437855" y="5213069"/>
            <a:ext cx="4964825" cy="132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80"/>
              </a:lnSpc>
            </a:pPr>
            <a:r>
              <a:rPr lang="sv-SE" sz="4800" b="1" dirty="0">
                <a:solidFill>
                  <a:schemeClr val="bg1"/>
                </a:solidFill>
                <a:latin typeface="Aller" panose="02000503030000020004" pitchFamily="2" charset="77"/>
              </a:rPr>
              <a:t>    Fristads </a:t>
            </a:r>
          </a:p>
          <a:p>
            <a:pPr>
              <a:lnSpc>
                <a:spcPts val="4780"/>
              </a:lnSpc>
            </a:pPr>
            <a:r>
              <a:rPr lang="sv-SE" sz="4800" dirty="0">
                <a:solidFill>
                  <a:schemeClr val="bg1"/>
                </a:solidFill>
                <a:latin typeface="Aller Light" panose="02000503000000020004" pitchFamily="2" charset="77"/>
              </a:rPr>
              <a:t>GPLU-kollektion.</a:t>
            </a:r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598F6992-C954-1448-80AE-10E15882C37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45392" y="3396206"/>
            <a:ext cx="287362" cy="287362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DB0804A8-CE15-834E-BF6E-2916338679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80370" y="3396205"/>
            <a:ext cx="287362" cy="287362"/>
          </a:xfrm>
          <a:prstGeom prst="rect">
            <a:avLst/>
          </a:prstGeom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13F722E0-CFD0-2C4E-8054-C055244D6FA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5348" y="3396206"/>
            <a:ext cx="287362" cy="287362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FC95446-CA75-4645-B27C-60063B483A2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0325" y="3396206"/>
            <a:ext cx="287362" cy="287362"/>
          </a:xfrm>
          <a:prstGeom prst="rect">
            <a:avLst/>
          </a:prstGeom>
        </p:spPr>
      </p:pic>
      <p:sp>
        <p:nvSpPr>
          <p:cNvPr id="17" name="Rektangel 16">
            <a:extLst>
              <a:ext uri="{FF2B5EF4-FFF2-40B4-BE49-F238E27FC236}">
                <a16:creationId xmlns:a16="http://schemas.microsoft.com/office/drawing/2014/main" id="{85407B19-A406-CC4C-A37A-F35ECC8565D5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solidFill>
                  <a:schemeClr val="bg1"/>
                </a:solidFill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18" name="Bildobjekt 17">
            <a:extLst>
              <a:ext uri="{FF2B5EF4-FFF2-40B4-BE49-F238E27FC236}">
                <a16:creationId xmlns:a16="http://schemas.microsoft.com/office/drawing/2014/main" id="{88F54AA4-47FA-4276-8BAC-AD318965AE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92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descr="En bild som visar person, väska&#10;&#10;Automatiskt genererad beskrivning">
            <a:extLst>
              <a:ext uri="{FF2B5EF4-FFF2-40B4-BE49-F238E27FC236}">
                <a16:creationId xmlns:a16="http://schemas.microsoft.com/office/drawing/2014/main" id="{914EF736-BBC8-484E-88D1-BF7F23752C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0758" y="261988"/>
            <a:ext cx="2455199" cy="2455201"/>
          </a:xfrm>
          <a:prstGeom prst="rect">
            <a:avLst/>
          </a:prstGeom>
        </p:spPr>
      </p:pic>
      <p:pic>
        <p:nvPicPr>
          <p:cNvPr id="3" name="Bildobjekt 2">
            <a:extLst>
              <a:ext uri="{FF2B5EF4-FFF2-40B4-BE49-F238E27FC236}">
                <a16:creationId xmlns:a16="http://schemas.microsoft.com/office/drawing/2014/main" id="{562941A6-57D0-B143-9625-1B0E99EF5A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5525" y="3316085"/>
            <a:ext cx="2455199" cy="2455201"/>
          </a:xfrm>
          <a:prstGeom prst="rect">
            <a:avLst/>
          </a:prstGeom>
        </p:spPr>
      </p:pic>
      <p:pic>
        <p:nvPicPr>
          <p:cNvPr id="25" name="Bildobjekt 24">
            <a:extLst>
              <a:ext uri="{FF2B5EF4-FFF2-40B4-BE49-F238E27FC236}">
                <a16:creationId xmlns:a16="http://schemas.microsoft.com/office/drawing/2014/main" id="{4B3F09B8-11F4-E142-A796-BE97649CA8A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2797" y="261989"/>
            <a:ext cx="6309553" cy="6331375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1A155BF8-9CE1-5648-95D2-6353C219DAC9}"/>
              </a:ext>
            </a:extLst>
          </p:cNvPr>
          <p:cNvSpPr txBox="1"/>
          <p:nvPr/>
        </p:nvSpPr>
        <p:spPr>
          <a:xfrm>
            <a:off x="881234" y="4715182"/>
            <a:ext cx="4018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>
                <a:solidFill>
                  <a:schemeClr val="bg1"/>
                </a:solidFill>
                <a:latin typeface="Aller Light" panose="02000503000000020004" pitchFamily="2" charset="77"/>
              </a:rPr>
              <a:t>Ribbstickade stretchpartier </a:t>
            </a:r>
            <a:r>
              <a:rPr lang="sv-SE" sz="1400" dirty="0">
                <a:solidFill>
                  <a:schemeClr val="bg1"/>
                </a:solidFill>
                <a:latin typeface="Aller Light" panose="02000503000000020004" pitchFamily="2" charset="77"/>
              </a:rPr>
              <a:t>i midjan ger flexibilitet</a:t>
            </a:r>
            <a:r>
              <a:rPr lang="sv-SE" sz="1400">
                <a:solidFill>
                  <a:schemeClr val="bg1"/>
                </a:solidFill>
                <a:latin typeface="Aller Light" panose="02000503000000020004" pitchFamily="2" charset="77"/>
              </a:rPr>
              <a:t>, högre komfort och </a:t>
            </a:r>
            <a:r>
              <a:rPr lang="sv-SE" sz="1400" dirty="0">
                <a:solidFill>
                  <a:schemeClr val="bg1"/>
                </a:solidFill>
                <a:latin typeface="Aller Light" panose="02000503000000020004" pitchFamily="2" charset="77"/>
              </a:rPr>
              <a:t>bättre passform. </a:t>
            </a: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C4F13B5C-A8CA-484C-9A25-1E283010575A}"/>
              </a:ext>
            </a:extLst>
          </p:cNvPr>
          <p:cNvSpPr txBox="1"/>
          <p:nvPr/>
        </p:nvSpPr>
        <p:spPr>
          <a:xfrm>
            <a:off x="6823562" y="5788319"/>
            <a:ext cx="260988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>
                <a:latin typeface="Aller" panose="02000503030000020004" pitchFamily="2" charset="77"/>
              </a:rPr>
              <a:t>Justerbar</a:t>
            </a:r>
            <a:r>
              <a:rPr lang="en-US" sz="1000" b="1" dirty="0">
                <a:latin typeface="Aller" panose="02000503030000020004" pitchFamily="2" charset="77"/>
              </a:rPr>
              <a:t> </a:t>
            </a:r>
            <a:r>
              <a:rPr lang="en-US" sz="1000" b="1" dirty="0" err="1">
                <a:latin typeface="Aller" panose="02000503030000020004" pitchFamily="2" charset="77"/>
              </a:rPr>
              <a:t>benlängd</a:t>
            </a:r>
            <a:br>
              <a:rPr lang="en-US" sz="1000" dirty="0">
                <a:latin typeface="Aller Light" panose="02000503000000020004" pitchFamily="2" charset="77"/>
              </a:rPr>
            </a:br>
            <a:r>
              <a:rPr lang="en-US" sz="1000" dirty="0" err="1">
                <a:latin typeface="Aller Light" panose="02000503000000020004" pitchFamily="2" charset="77"/>
              </a:rPr>
              <a:t>Benlängden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kan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justeras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åt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båda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hållen</a:t>
            </a:r>
            <a:r>
              <a:rPr lang="en-US" sz="1000" dirty="0">
                <a:latin typeface="Aller Light" panose="02000503000000020004" pitchFamily="2" charset="77"/>
              </a:rPr>
              <a:t>. </a:t>
            </a:r>
            <a:r>
              <a:rPr lang="en-US" sz="1000" dirty="0" err="1">
                <a:latin typeface="Aller Light" panose="02000503000000020004" pitchFamily="2" charset="77"/>
              </a:rPr>
              <a:t>Kortas</a:t>
            </a:r>
            <a:r>
              <a:rPr lang="en-US" sz="1000" dirty="0">
                <a:latin typeface="Aller Light" panose="02000503000000020004" pitchFamily="2" charset="77"/>
              </a:rPr>
              <a:t>: 4 cm </a:t>
            </a:r>
            <a:r>
              <a:rPr lang="en-US" sz="1000" dirty="0" err="1">
                <a:latin typeface="Aller Light" panose="02000503000000020004" pitchFamily="2" charset="77"/>
              </a:rPr>
              <a:t>i</a:t>
            </a:r>
            <a:r>
              <a:rPr lang="en-US" sz="1000" dirty="0">
                <a:latin typeface="Aller Light" panose="02000503000000020004" pitchFamily="2" charset="77"/>
              </a:rPr>
              <a:t> C44-C70 </a:t>
            </a:r>
            <a:r>
              <a:rPr lang="en-US" sz="1000" dirty="0" err="1">
                <a:latin typeface="Aller Light" panose="02000503000000020004" pitchFamily="2" charset="77"/>
              </a:rPr>
              <a:t>och</a:t>
            </a:r>
            <a:r>
              <a:rPr lang="en-US" sz="1000" dirty="0">
                <a:latin typeface="Aller Light" panose="02000503000000020004" pitchFamily="2" charset="77"/>
              </a:rPr>
              <a:t> C146-C160</a:t>
            </a:r>
            <a:r>
              <a:rPr lang="en-US" sz="1000">
                <a:latin typeface="Aller Light" panose="02000503000000020004" pitchFamily="2" charset="77"/>
              </a:rPr>
              <a:t>. </a:t>
            </a:r>
            <a:br>
              <a:rPr lang="en-US" sz="1000">
                <a:latin typeface="Aller Light" panose="02000503000000020004" pitchFamily="2" charset="77"/>
              </a:rPr>
            </a:br>
            <a:r>
              <a:rPr lang="en-US" sz="1000">
                <a:latin typeface="Aller Light" panose="02000503000000020004" pitchFamily="2" charset="77"/>
              </a:rPr>
              <a:t>2 </a:t>
            </a:r>
            <a:r>
              <a:rPr lang="en-US" sz="1000" dirty="0">
                <a:latin typeface="Aller Light" panose="02000503000000020004" pitchFamily="2" charset="77"/>
              </a:rPr>
              <a:t>cm </a:t>
            </a:r>
            <a:r>
              <a:rPr lang="en-US" sz="1000" dirty="0" err="1">
                <a:latin typeface="Aller Light" panose="02000503000000020004" pitchFamily="2" charset="77"/>
              </a:rPr>
              <a:t>i</a:t>
            </a:r>
            <a:r>
              <a:rPr lang="en-US" sz="1000" dirty="0">
                <a:latin typeface="Aller Light" panose="02000503000000020004" pitchFamily="2" charset="77"/>
              </a:rPr>
              <a:t> D84-D136. 3 cm </a:t>
            </a:r>
            <a:r>
              <a:rPr lang="en-US" sz="1000" dirty="0" err="1">
                <a:latin typeface="Aller Light" panose="02000503000000020004" pitchFamily="2" charset="77"/>
              </a:rPr>
              <a:t>på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dambyxor</a:t>
            </a:r>
            <a:r>
              <a:rPr lang="en-US" sz="1000">
                <a:latin typeface="Aller Light" panose="02000503000000020004" pitchFamily="2" charset="77"/>
              </a:rPr>
              <a:t>. Förlängas</a:t>
            </a:r>
            <a:r>
              <a:rPr lang="en-US" sz="1000" dirty="0">
                <a:latin typeface="Aller Light" panose="02000503000000020004" pitchFamily="2" charset="77"/>
              </a:rPr>
              <a:t>: 5 cm i </a:t>
            </a:r>
            <a:r>
              <a:rPr lang="en-US" sz="1000" dirty="0" err="1">
                <a:latin typeface="Aller Light" panose="02000503000000020004" pitchFamily="2" charset="77"/>
              </a:rPr>
              <a:t>alla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storlekar</a:t>
            </a:r>
            <a:r>
              <a:rPr lang="en-US" sz="1000" dirty="0">
                <a:latin typeface="Aller Light" panose="02000503000000020004" pitchFamily="2" charset="77"/>
              </a:rPr>
              <a:t>.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5F906234-2FB7-2F42-A840-0C463D1AE61E}"/>
              </a:ext>
            </a:extLst>
          </p:cNvPr>
          <p:cNvSpPr txBox="1"/>
          <p:nvPr/>
        </p:nvSpPr>
        <p:spPr>
          <a:xfrm>
            <a:off x="9485525" y="2750633"/>
            <a:ext cx="24879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Aller" panose="02000503030000020004" pitchFamily="2" charset="77"/>
              </a:rPr>
              <a:t>Skydd mot repor</a:t>
            </a:r>
            <a:br>
              <a:rPr lang="en-US" sz="1000">
                <a:latin typeface="Aller Light" panose="02000503000000020004" pitchFamily="2" charset="77"/>
              </a:rPr>
            </a:br>
            <a:r>
              <a:rPr lang="en-US" sz="1000">
                <a:latin typeface="Aller Light" panose="02000503000000020004" pitchFamily="2" charset="77"/>
              </a:rPr>
              <a:t>Dragkedjor och knappar är dolda för att förhindra repor.  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04101236-AFF1-CF49-A67D-9AEB6C6A850A}"/>
              </a:ext>
            </a:extLst>
          </p:cNvPr>
          <p:cNvSpPr txBox="1"/>
          <p:nvPr/>
        </p:nvSpPr>
        <p:spPr>
          <a:xfrm>
            <a:off x="9485525" y="5788319"/>
            <a:ext cx="25625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>
                <a:latin typeface="Aller" panose="02000503030000020004" pitchFamily="2" charset="77"/>
              </a:rPr>
              <a:t>Förstärkningar</a:t>
            </a:r>
            <a:br>
              <a:rPr lang="en-US" sz="1000" dirty="0">
                <a:latin typeface="Aller Light" panose="02000503000000020004" pitchFamily="2" charset="77"/>
              </a:rPr>
            </a:br>
            <a:r>
              <a:rPr lang="en-US" sz="1000" dirty="0">
                <a:latin typeface="Aller Light" panose="02000503000000020004" pitchFamily="2" charset="77"/>
              </a:rPr>
              <a:t>CORDURA</a:t>
            </a:r>
            <a:r>
              <a:rPr lang="en-US" sz="1000" baseline="30000" dirty="0">
                <a:latin typeface="Aller Light" panose="02000503000000020004" pitchFamily="2" charset="77"/>
              </a:rPr>
              <a:t>®</a:t>
            </a:r>
            <a:r>
              <a:rPr lang="en-US" sz="1000" dirty="0">
                <a:latin typeface="Aller Light" panose="02000503000000020004" pitchFamily="2" charset="77"/>
              </a:rPr>
              <a:t>-</a:t>
            </a:r>
            <a:r>
              <a:rPr lang="en-US" sz="1000" dirty="0" err="1">
                <a:latin typeface="Aller Light" panose="02000503000000020004" pitchFamily="2" charset="77"/>
              </a:rPr>
              <a:t>förstärkta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fickor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och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knäfickor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för</a:t>
            </a:r>
            <a:r>
              <a:rPr lang="en-US" sz="1000" dirty="0">
                <a:latin typeface="Aller Light" panose="02000503000000020004" pitchFamily="2" charset="77"/>
              </a:rPr>
              <a:t> extra </a:t>
            </a:r>
            <a:r>
              <a:rPr lang="en-US" sz="1000" dirty="0" err="1">
                <a:latin typeface="Aller Light" panose="02000503000000020004" pitchFamily="2" charset="77"/>
              </a:rPr>
              <a:t>slitstyrka</a:t>
            </a:r>
            <a:r>
              <a:rPr lang="en-US" sz="1000" dirty="0">
                <a:latin typeface="Aller Light" panose="02000503000000020004" pitchFamily="2" charset="77"/>
              </a:rPr>
              <a:t>.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id="{5BFAA889-0E19-0B4C-8B47-C72B5D13D360}"/>
              </a:ext>
            </a:extLst>
          </p:cNvPr>
          <p:cNvSpPr txBox="1"/>
          <p:nvPr/>
        </p:nvSpPr>
        <p:spPr>
          <a:xfrm>
            <a:off x="6823563" y="2750633"/>
            <a:ext cx="2478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>
                <a:latin typeface="Aller" panose="02000503030000020004" pitchFamily="2" charset="77"/>
              </a:rPr>
              <a:t>Hög</a:t>
            </a:r>
            <a:r>
              <a:rPr lang="en-US" sz="1000" b="1" dirty="0">
                <a:latin typeface="Aller" panose="02000503030000020004" pitchFamily="2" charset="77"/>
              </a:rPr>
              <a:t> </a:t>
            </a:r>
            <a:r>
              <a:rPr lang="en-US" sz="1000" b="1" dirty="0" err="1">
                <a:latin typeface="Aller" panose="02000503030000020004" pitchFamily="2" charset="77"/>
              </a:rPr>
              <a:t>funktionalitet</a:t>
            </a:r>
            <a:br>
              <a:rPr lang="en-US" sz="1000" dirty="0">
                <a:latin typeface="Aller Light" panose="02000503000000020004" pitchFamily="2" charset="77"/>
              </a:rPr>
            </a:br>
            <a:r>
              <a:rPr lang="en-US" sz="1000" dirty="0" err="1">
                <a:latin typeface="Aller Light" panose="02000503000000020004" pitchFamily="2" charset="77"/>
              </a:rPr>
              <a:t>Välutrustade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>
                <a:latin typeface="Aller Light" panose="02000503000000020004" pitchFamily="2" charset="77"/>
              </a:rPr>
              <a:t>med fickor och </a:t>
            </a:r>
            <a:r>
              <a:rPr lang="en-US" sz="1000" err="1">
                <a:latin typeface="Aller Light" panose="02000503000000020004" pitchFamily="2" charset="77"/>
              </a:rPr>
              <a:t>funktioner</a:t>
            </a:r>
            <a:r>
              <a:rPr lang="en-US" sz="1000">
                <a:latin typeface="Aller Light" panose="02000503000000020004" pitchFamily="2" charset="77"/>
              </a:rPr>
              <a:t> som passar många olika </a:t>
            </a:r>
            <a:r>
              <a:rPr lang="en-US" sz="1000" dirty="0" err="1">
                <a:latin typeface="Aller Light" panose="02000503000000020004" pitchFamily="2" charset="77"/>
              </a:rPr>
              <a:t>användare</a:t>
            </a:r>
            <a:r>
              <a:rPr lang="en-US" sz="1000" dirty="0">
                <a:latin typeface="Aller Light" panose="02000503000000020004" pitchFamily="2" charset="77"/>
              </a:rPr>
              <a:t>.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pic>
        <p:nvPicPr>
          <p:cNvPr id="17" name="Bildobjekt 16" descr="En bild som visar person, utomhus&#10;&#10;Automatiskt genererad beskrivning">
            <a:extLst>
              <a:ext uri="{FF2B5EF4-FFF2-40B4-BE49-F238E27FC236}">
                <a16:creationId xmlns:a16="http://schemas.microsoft.com/office/drawing/2014/main" id="{78B20F5D-AE66-994E-A487-337068C15F0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6563" y="3316085"/>
            <a:ext cx="2455707" cy="2455707"/>
          </a:xfrm>
          <a:prstGeom prst="rect">
            <a:avLst/>
          </a:prstGeom>
        </p:spPr>
      </p:pic>
      <p:pic>
        <p:nvPicPr>
          <p:cNvPr id="14" name="Bildobjekt 13" descr="En bild som visar person, inomhus, skjorta, kavaj&#10;&#10;Automatiskt genererad beskrivning">
            <a:extLst>
              <a:ext uri="{FF2B5EF4-FFF2-40B4-BE49-F238E27FC236}">
                <a16:creationId xmlns:a16="http://schemas.microsoft.com/office/drawing/2014/main" id="{AF695E79-A01D-CC4C-83DB-750102CCBF2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5525" y="264632"/>
            <a:ext cx="2455200" cy="2455200"/>
          </a:xfrm>
          <a:prstGeom prst="rect">
            <a:avLst/>
          </a:prstGeom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9162A377-688B-1D47-8DA2-992595675450}"/>
              </a:ext>
            </a:extLst>
          </p:cNvPr>
          <p:cNvSpPr txBox="1"/>
          <p:nvPr/>
        </p:nvSpPr>
        <p:spPr>
          <a:xfrm>
            <a:off x="459272" y="5339083"/>
            <a:ext cx="6175154" cy="1333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4000"/>
              </a:lnSpc>
            </a:pPr>
            <a:r>
              <a:rPr lang="sv-SE" sz="4000" b="1" dirty="0">
                <a:solidFill>
                  <a:schemeClr val="bg1"/>
                </a:solidFill>
                <a:latin typeface="Aller" panose="02000503030000020004" pitchFamily="2" charset="77"/>
              </a:rPr>
              <a:t>Komfort,</a:t>
            </a:r>
          </a:p>
          <a:p>
            <a:pPr algn="l">
              <a:lnSpc>
                <a:spcPts val="4000"/>
              </a:lnSpc>
            </a:pPr>
            <a:r>
              <a:rPr lang="sv-SE" sz="4000" b="1" dirty="0">
                <a:solidFill>
                  <a:schemeClr val="bg1"/>
                </a:solidFill>
                <a:latin typeface="Aller" panose="02000503030000020004" pitchFamily="2" charset="77"/>
              </a:rPr>
              <a:t>   </a:t>
            </a:r>
            <a:r>
              <a:rPr lang="sv-SE" sz="4000" dirty="0">
                <a:solidFill>
                  <a:schemeClr val="bg1"/>
                </a:solidFill>
                <a:latin typeface="Aller Light" panose="02000503000000020004" pitchFamily="2" charset="77"/>
              </a:rPr>
              <a:t>funktion och passform.</a:t>
            </a:r>
          </a:p>
          <a:p>
            <a:pPr algn="l"/>
            <a:endParaRPr lang="en-US" sz="1400" b="1" u="none" strike="noStrike" baseline="0" dirty="0">
              <a:solidFill>
                <a:schemeClr val="bg1"/>
              </a:solidFill>
              <a:latin typeface="Aller" panose="02000503030000020004" pitchFamily="2" charset="77"/>
            </a:endParaRPr>
          </a:p>
        </p:txBody>
      </p:sp>
      <p:pic>
        <p:nvPicPr>
          <p:cNvPr id="16" name="Bildobjekt 15">
            <a:extLst>
              <a:ext uri="{FF2B5EF4-FFF2-40B4-BE49-F238E27FC236}">
                <a16:creationId xmlns:a16="http://schemas.microsoft.com/office/drawing/2014/main" id="{3A2BFFFB-F1C1-4D41-9D12-87EA833673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88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Bildobjekt 24">
            <a:extLst>
              <a:ext uri="{FF2B5EF4-FFF2-40B4-BE49-F238E27FC236}">
                <a16:creationId xmlns:a16="http://schemas.microsoft.com/office/drawing/2014/main" id="{78781ABA-ED50-445E-8DAA-74F4E16FC5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" b="100000" l="17581" r="100000">
                        <a14:foregroundMark x1="77268" y1="99745" x2="77268" y2="99745"/>
                        <a14:foregroundMark x1="34826" y1="69384" x2="34826" y2="69384"/>
                        <a14:foregroundMark x1="60694" y1="6062" x2="60694" y2="6062"/>
                        <a14:foregroundMark x1="82755" y1="815" x2="82755" y2="815"/>
                        <a14:foregroundMark x1="50280" y1="204" x2="50280" y2="204"/>
                        <a14:foregroundMark x1="73581" y1="40391" x2="73581" y2="403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12279"/>
          <a:stretch/>
        </p:blipFill>
        <p:spPr>
          <a:xfrm>
            <a:off x="8765653" y="0"/>
            <a:ext cx="3502547" cy="6858000"/>
          </a:xfrm>
          <a:prstGeom prst="rect">
            <a:avLst/>
          </a:prstGeo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7D11CF48-C6A9-EC47-8AEA-48D66ED5D27E}"/>
              </a:ext>
            </a:extLst>
          </p:cNvPr>
          <p:cNvSpPr/>
          <p:nvPr/>
        </p:nvSpPr>
        <p:spPr>
          <a:xfrm>
            <a:off x="6571762" y="1997389"/>
            <a:ext cx="39032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000">
                <a:latin typeface="Aller Light" panose="02000503000000020004" pitchFamily="2" charset="77"/>
              </a:rPr>
              <a:t>Artikelnr 131981. </a:t>
            </a:r>
            <a:br>
              <a:rPr lang="sv-SE" sz="1000">
                <a:latin typeface="Aller Light" panose="02000503000000020004" pitchFamily="2" charset="77"/>
              </a:rPr>
            </a:br>
            <a:r>
              <a:rPr lang="sv-SE" sz="1000">
                <a:latin typeface="Aller Light" panose="02000503000000020004" pitchFamily="2" charset="77"/>
              </a:rPr>
              <a:t>30 PET-flaskor, 50 cl. 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E2DCA806-6FCD-DF49-BA70-3E8C1D384974}"/>
              </a:ext>
            </a:extLst>
          </p:cNvPr>
          <p:cNvSpPr/>
          <p:nvPr/>
        </p:nvSpPr>
        <p:spPr>
          <a:xfrm>
            <a:off x="747337" y="296058"/>
            <a:ext cx="1138453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b="1" dirty="0">
                <a:solidFill>
                  <a:schemeClr val="bg1"/>
                </a:solidFill>
                <a:latin typeface="Aller" panose="02000503030000020004" pitchFamily="2" charset="77"/>
              </a:rPr>
              <a:t>Fristads</a:t>
            </a:r>
            <a:r>
              <a:rPr lang="sv-SE" sz="650" dirty="0">
                <a:solidFill>
                  <a:schemeClr val="bg1"/>
                </a:solidFill>
                <a:latin typeface="Aller" panose="02000503030000020004" pitchFamily="2" charset="77"/>
              </a:rPr>
              <a:t> Green Collection</a:t>
            </a: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A7E689C1-8774-6844-9AF3-EC7EFD69E30E}"/>
              </a:ext>
            </a:extLst>
          </p:cNvPr>
          <p:cNvSpPr txBox="1"/>
          <p:nvPr/>
        </p:nvSpPr>
        <p:spPr>
          <a:xfrm>
            <a:off x="6447124" y="5317793"/>
            <a:ext cx="5300718" cy="1143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100"/>
              </a:lnSpc>
            </a:pPr>
            <a:r>
              <a:rPr lang="sv-SE" sz="4000" b="1">
                <a:latin typeface="Aller" panose="02000503030000020004" pitchFamily="2" charset="77"/>
              </a:rPr>
              <a:t>Återvunnen polyester </a:t>
            </a:r>
            <a:br>
              <a:rPr lang="sv-SE" sz="4000" b="1">
                <a:latin typeface="Aller" panose="02000503030000020004" pitchFamily="2" charset="77"/>
              </a:rPr>
            </a:br>
            <a:r>
              <a:rPr lang="sv-SE" sz="4000" b="1">
                <a:latin typeface="Aller" panose="02000503030000020004" pitchFamily="2" charset="77"/>
              </a:rPr>
              <a:t>    </a:t>
            </a:r>
            <a:r>
              <a:rPr lang="sv-SE" sz="4000">
                <a:latin typeface="Aller Light" panose="02000503000000020004" pitchFamily="2" charset="77"/>
              </a:rPr>
              <a:t>från PET-flaskor.</a:t>
            </a:r>
            <a:endParaRPr lang="en-US" sz="4000" u="none" strike="noStrike" baseline="0" dirty="0">
              <a:latin typeface="Aller Light" panose="02000503000000020004" pitchFamily="2" charset="77"/>
            </a:endParaRPr>
          </a:p>
        </p:txBody>
      </p:sp>
      <p:sp>
        <p:nvSpPr>
          <p:cNvPr id="15" name="textruta 14">
            <a:extLst>
              <a:ext uri="{FF2B5EF4-FFF2-40B4-BE49-F238E27FC236}">
                <a16:creationId xmlns:a16="http://schemas.microsoft.com/office/drawing/2014/main" id="{8DC07A89-10E2-B046-BDA7-50E6934F8B06}"/>
              </a:ext>
            </a:extLst>
          </p:cNvPr>
          <p:cNvSpPr txBox="1"/>
          <p:nvPr/>
        </p:nvSpPr>
        <p:spPr>
          <a:xfrm>
            <a:off x="6571762" y="756642"/>
            <a:ext cx="3278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spc="-150">
                <a:latin typeface="Aller Light" panose="02000503000000020004" pitchFamily="2" charset="77"/>
              </a:rPr>
              <a:t>30</a:t>
            </a:r>
            <a:r>
              <a:rPr lang="sv-SE" sz="2400">
                <a:latin typeface="Aller Light" panose="02000503000000020004" pitchFamily="2" charset="77"/>
              </a:rPr>
              <a:t> återanvända </a:t>
            </a:r>
            <a:br>
              <a:rPr lang="sv-SE" sz="2400">
                <a:latin typeface="Aller Light" panose="02000503000000020004" pitchFamily="2" charset="77"/>
              </a:rPr>
            </a:br>
            <a:r>
              <a:rPr lang="sv-SE" sz="2400">
                <a:latin typeface="Aller Light" panose="02000503000000020004" pitchFamily="2" charset="77"/>
              </a:rPr>
              <a:t>PET-flaskor blir ett </a:t>
            </a:r>
            <a:br>
              <a:rPr lang="sv-SE" sz="2400">
                <a:latin typeface="Aller Light" panose="02000503000000020004" pitchFamily="2" charset="77"/>
              </a:rPr>
            </a:br>
            <a:r>
              <a:rPr lang="sv-SE" sz="2400">
                <a:latin typeface="Aller Light" panose="02000503000000020004" pitchFamily="2" charset="77"/>
              </a:rPr>
              <a:t>par sköna arbetsbyxor.</a:t>
            </a:r>
            <a:endParaRPr lang="sv-SE" sz="2400" dirty="0">
              <a:latin typeface="Aller Light" panose="02000503000000020004" pitchFamily="2" charset="77"/>
            </a:endParaRPr>
          </a:p>
        </p:txBody>
      </p:sp>
      <p:pic>
        <p:nvPicPr>
          <p:cNvPr id="16" name="Bildobjekt 15" descr="En bild som visar person, mörk, dricksvatten&#10;&#10;Automatiskt genererad beskrivning">
            <a:extLst>
              <a:ext uri="{FF2B5EF4-FFF2-40B4-BE49-F238E27FC236}">
                <a16:creationId xmlns:a16="http://schemas.microsoft.com/office/drawing/2014/main" id="{7298919C-0779-A04F-93C6-23939C30B56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3158" y="1471700"/>
            <a:ext cx="2260763" cy="3389225"/>
          </a:xfrm>
          <a:prstGeom prst="rect">
            <a:avLst/>
          </a:prstGeom>
        </p:spPr>
      </p:pic>
      <p:sp>
        <p:nvSpPr>
          <p:cNvPr id="18" name="Rektangel 17">
            <a:extLst>
              <a:ext uri="{FF2B5EF4-FFF2-40B4-BE49-F238E27FC236}">
                <a16:creationId xmlns:a16="http://schemas.microsoft.com/office/drawing/2014/main" id="{B9D5E310-2B0B-9D41-A982-FC28E656EF1A}"/>
              </a:ext>
            </a:extLst>
          </p:cNvPr>
          <p:cNvSpPr/>
          <p:nvPr/>
        </p:nvSpPr>
        <p:spPr>
          <a:xfrm>
            <a:off x="6956886" y="4542654"/>
            <a:ext cx="28936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200">
                <a:latin typeface="Aller Light" panose="02000503000000020004" pitchFamily="2" charset="77"/>
              </a:rPr>
              <a:t>Vi använder endast återvunnen polyester från leverantörer som kan tillhandahålla certifikat för spårbarhet.</a:t>
            </a:r>
            <a:endParaRPr lang="sv-SE" sz="1200" dirty="0">
              <a:latin typeface="Aller Light" panose="02000503000000020004" pitchFamily="2" charset="77"/>
            </a:endParaRP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73CD260F-3BFA-3147-9DEA-0CF648A094C4}"/>
              </a:ext>
            </a:extLst>
          </p:cNvPr>
          <p:cNvSpPr/>
          <p:nvPr/>
        </p:nvSpPr>
        <p:spPr>
          <a:xfrm>
            <a:off x="314217" y="296058"/>
            <a:ext cx="1255472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</a:t>
            </a:r>
            <a:r>
              <a:rPr lang="sv-SE" sz="650" dirty="0" err="1">
                <a:latin typeface="Aller Light" panose="02000503000000020004" pitchFamily="2" charset="77"/>
              </a:rPr>
              <a:t>High</a:t>
            </a:r>
            <a:r>
              <a:rPr lang="sv-SE" sz="650" dirty="0">
                <a:latin typeface="Aller Light" panose="02000503000000020004" pitchFamily="2" charset="77"/>
              </a:rPr>
              <a:t> </a:t>
            </a:r>
            <a:r>
              <a:rPr lang="sv-SE" sz="650" dirty="0" err="1">
                <a:latin typeface="Aller Light" panose="02000503000000020004" pitchFamily="2" charset="77"/>
              </a:rPr>
              <a:t>visibility</a:t>
            </a:r>
            <a:endParaRPr lang="sv-SE" sz="650" dirty="0">
              <a:latin typeface="Aller Light" panose="02000503000000020004" pitchFamily="2" charset="77"/>
            </a:endParaRPr>
          </a:p>
        </p:txBody>
      </p:sp>
      <p:pic>
        <p:nvPicPr>
          <p:cNvPr id="20" name="Bildobjekt 19" descr="En bild som visar himmel, oskärpa, moln&#10;&#10;Automatiskt genererad beskrivning">
            <a:extLst>
              <a:ext uri="{FF2B5EF4-FFF2-40B4-BE49-F238E27FC236}">
                <a16:creationId xmlns:a16="http://schemas.microsoft.com/office/drawing/2014/main" id="{FCBCB71C-ADA2-754E-906C-F42E54816C2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22" name="Rektangel 21">
            <a:extLst>
              <a:ext uri="{FF2B5EF4-FFF2-40B4-BE49-F238E27FC236}">
                <a16:creationId xmlns:a16="http://schemas.microsoft.com/office/drawing/2014/main" id="{F2846ABA-6DF9-CB4C-86DF-0C95BE2EA1DC}"/>
              </a:ext>
            </a:extLst>
          </p:cNvPr>
          <p:cNvSpPr/>
          <p:nvPr/>
        </p:nvSpPr>
        <p:spPr>
          <a:xfrm>
            <a:off x="779060" y="3245098"/>
            <a:ext cx="271525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100">
                <a:solidFill>
                  <a:schemeClr val="bg1"/>
                </a:solidFill>
                <a:latin typeface="Aller Light" panose="02000503000000020004" pitchFamily="2" charset="77"/>
              </a:rPr>
              <a:t>Ger hög slitstyrka och komfort. Ekologisk bomull odlas utan giftiga kemikalier och med reducerad vattenförbrukning. Bra för odlarna, </a:t>
            </a:r>
            <a:br>
              <a:rPr lang="en" sz="1100">
                <a:solidFill>
                  <a:schemeClr val="bg1"/>
                </a:solidFill>
                <a:latin typeface="Aller Light" panose="02000503000000020004" pitchFamily="2" charset="77"/>
              </a:rPr>
            </a:br>
            <a:r>
              <a:rPr lang="en" sz="1100">
                <a:solidFill>
                  <a:schemeClr val="bg1"/>
                </a:solidFill>
                <a:latin typeface="Aller Light" panose="02000503000000020004" pitchFamily="2" charset="77"/>
              </a:rPr>
              <a:t>bra för miljön och bra för dig</a:t>
            </a:r>
            <a:r>
              <a:rPr lang="en" sz="1100">
                <a:solidFill>
                  <a:schemeClr val="bg1"/>
                </a:solidFill>
                <a:effectLst/>
                <a:latin typeface="Aller Light" panose="02000503000000020004" pitchFamily="2" charset="77"/>
              </a:rPr>
              <a:t>. </a:t>
            </a:r>
          </a:p>
          <a:p>
            <a:endParaRPr lang="sv-SE" sz="110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r>
              <a:rPr lang="en-US" sz="1100">
                <a:solidFill>
                  <a:schemeClr val="bg1"/>
                </a:solidFill>
                <a:latin typeface="Aller Light" panose="02000503000000020004" pitchFamily="2" charset="77"/>
              </a:rPr>
              <a:t>Den ekologiska bomullen som vi använder är certifierad och råmaterialets ursprung kan alltid spåras.</a:t>
            </a:r>
            <a:endParaRPr lang="en-US" sz="110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sp>
        <p:nvSpPr>
          <p:cNvPr id="23" name="textruta 22">
            <a:extLst>
              <a:ext uri="{FF2B5EF4-FFF2-40B4-BE49-F238E27FC236}">
                <a16:creationId xmlns:a16="http://schemas.microsoft.com/office/drawing/2014/main" id="{979A96CC-436B-431E-B30F-4262AE570FBC}"/>
              </a:ext>
            </a:extLst>
          </p:cNvPr>
          <p:cNvSpPr txBox="1"/>
          <p:nvPr/>
        </p:nvSpPr>
        <p:spPr>
          <a:xfrm>
            <a:off x="444158" y="5326361"/>
            <a:ext cx="5339654" cy="1119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sv-SE" sz="6000" b="1" dirty="0">
                <a:solidFill>
                  <a:schemeClr val="bg1"/>
                </a:solidFill>
                <a:latin typeface="Aller" panose="02000503030000020004" pitchFamily="2" charset="77"/>
              </a:rPr>
              <a:t>100% </a:t>
            </a:r>
          </a:p>
          <a:p>
            <a:pPr>
              <a:lnSpc>
                <a:spcPts val="4000"/>
              </a:lnSpc>
            </a:pPr>
            <a:r>
              <a:rPr lang="sv-SE" sz="4000" dirty="0">
                <a:solidFill>
                  <a:schemeClr val="bg1"/>
                </a:solidFill>
                <a:latin typeface="Aller Light" panose="02000503000000020004" pitchFamily="2" charset="77"/>
              </a:rPr>
              <a:t>   Ekologisk bomull.</a:t>
            </a: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F44C5ACE-CF46-4011-9019-473813A76D99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1" name="Bildobjekt 20">
            <a:extLst>
              <a:ext uri="{FF2B5EF4-FFF2-40B4-BE49-F238E27FC236}">
                <a16:creationId xmlns:a16="http://schemas.microsoft.com/office/drawing/2014/main" id="{2473CBF2-1B1A-4744-82CD-50A9361669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5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Bildobjekt 18">
            <a:extLst>
              <a:ext uri="{FF2B5EF4-FFF2-40B4-BE49-F238E27FC236}">
                <a16:creationId xmlns:a16="http://schemas.microsoft.com/office/drawing/2014/main" id="{EF1044DC-C05C-DA49-8FC1-37364EA35E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7703"/>
            <a:ext cx="12188612" cy="2655220"/>
          </a:xfrm>
          <a:prstGeom prst="rect">
            <a:avLst/>
          </a:prstGeom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7DA57919-A461-3447-A205-4B80D89C3008}"/>
              </a:ext>
            </a:extLst>
          </p:cNvPr>
          <p:cNvSpPr/>
          <p:nvPr/>
        </p:nvSpPr>
        <p:spPr>
          <a:xfrm>
            <a:off x="701554" y="3764440"/>
            <a:ext cx="3312445" cy="2199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effectLst/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effectLst/>
                <a:latin typeface="Aller Light" panose="02000503000000020004" pitchFamily="2" charset="77"/>
              </a:rPr>
              <a:t>Lätt vikt</a:t>
            </a: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Hög komfort – bomullen ligger på insidan</a:t>
            </a: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Slitstark</a:t>
            </a: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Godkänd för industritvätt</a:t>
            </a:r>
          </a:p>
          <a:p>
            <a:pPr>
              <a:lnSpc>
                <a:spcPts val="1000"/>
              </a:lnSpc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effectLst/>
                <a:latin typeface="Aller Light" panose="02000503000000020004" pitchFamily="2" charset="77"/>
              </a:rPr>
              <a:t>OEKO-TEX</a:t>
            </a:r>
            <a:r>
              <a:rPr lang="sv-SE" sz="1100" baseline="30000" dirty="0">
                <a:effectLst/>
                <a:latin typeface="Aller Light" panose="02000503000000020004" pitchFamily="2" charset="77"/>
              </a:rPr>
              <a:t>®</a:t>
            </a:r>
            <a:r>
              <a:rPr lang="sv-SE" sz="1100" dirty="0">
                <a:effectLst/>
                <a:latin typeface="Aller Light" panose="02000503000000020004" pitchFamily="2" charset="77"/>
              </a:rPr>
              <a:t>-certifierad</a:t>
            </a: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2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effectLst/>
                <a:latin typeface="Aller Light" panose="02000503000000020004" pitchFamily="2" charset="77"/>
              </a:rPr>
              <a:t>70% återvunnen polyester, 30</a:t>
            </a:r>
            <a:r>
              <a:rPr lang="sv-SE" sz="1100">
                <a:effectLst/>
                <a:latin typeface="Aller Light" panose="02000503000000020004" pitchFamily="2" charset="77"/>
              </a:rPr>
              <a:t>% ekologisk </a:t>
            </a:r>
            <a:r>
              <a:rPr lang="sv-SE" sz="1100" dirty="0">
                <a:effectLst/>
                <a:latin typeface="Aller Light" panose="02000503000000020004" pitchFamily="2" charset="77"/>
              </a:rPr>
              <a:t>bomull</a:t>
            </a: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Vik</a:t>
            </a:r>
            <a:r>
              <a:rPr lang="sv-SE" sz="1100" dirty="0">
                <a:effectLst/>
                <a:latin typeface="Aller Light" panose="02000503000000020004" pitchFamily="2" charset="77"/>
              </a:rPr>
              <a:t>t </a:t>
            </a:r>
            <a:r>
              <a:rPr lang="sv-SE" sz="1100" dirty="0">
                <a:latin typeface="Aller Light" panose="02000503000000020004" pitchFamily="2" charset="77"/>
              </a:rPr>
              <a:t>240</a:t>
            </a:r>
            <a:r>
              <a:rPr lang="sv-SE" sz="1100" dirty="0">
                <a:effectLst/>
                <a:latin typeface="Aller Light" panose="02000503000000020004" pitchFamily="2" charset="77"/>
              </a:rPr>
              <a:t> g/m</a:t>
            </a:r>
            <a:r>
              <a:rPr lang="sv-SE" sz="1100" baseline="30000" dirty="0">
                <a:effectLst/>
                <a:latin typeface="Aller Light" panose="02000503000000020004" pitchFamily="2" charset="77"/>
              </a:rPr>
              <a:t>2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F791B304-D8D9-7643-9379-C08B2446559E}"/>
              </a:ext>
            </a:extLst>
          </p:cNvPr>
          <p:cNvSpPr/>
          <p:nvPr/>
        </p:nvSpPr>
        <p:spPr>
          <a:xfrm>
            <a:off x="4455359" y="4404320"/>
            <a:ext cx="35615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dirty="0">
                <a:latin typeface="Aller Light" panose="02000503000000020004" pitchFamily="2" charset="77"/>
              </a:rPr>
              <a:t>Alla produkter är OEKO-TEX</a:t>
            </a:r>
            <a:r>
              <a:rPr lang="sv-SE" sz="1100" baseline="30000" dirty="0">
                <a:latin typeface="Aller Light" panose="02000503000000020004" pitchFamily="2" charset="77"/>
              </a:rPr>
              <a:t>®</a:t>
            </a:r>
            <a:r>
              <a:rPr lang="sv-SE" sz="1100" dirty="0">
                <a:latin typeface="Aller Light" panose="02000503000000020004" pitchFamily="2" charset="77"/>
              </a:rPr>
              <a:t>-certifierade </a:t>
            </a:r>
            <a:r>
              <a:rPr lang="sv-SE" sz="1100">
                <a:latin typeface="Aller Light" panose="02000503000000020004" pitchFamily="2" charset="77"/>
              </a:rPr>
              <a:t>på plagg-nivå</a:t>
            </a:r>
            <a:r>
              <a:rPr lang="sv-SE" sz="1100" dirty="0">
                <a:latin typeface="Aller Light" panose="02000503000000020004" pitchFamily="2" charset="77"/>
              </a:rPr>
              <a:t>. Det betyder att alla komponenter i plagget</a:t>
            </a:r>
            <a:r>
              <a:rPr lang="sv-SE" sz="1100">
                <a:latin typeface="Aller Light" panose="02000503000000020004" pitchFamily="2" charset="77"/>
              </a:rPr>
              <a:t>,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stora </a:t>
            </a:r>
            <a:r>
              <a:rPr lang="sv-SE" sz="1100" dirty="0">
                <a:latin typeface="Aller Light" panose="02000503000000020004" pitchFamily="2" charset="77"/>
              </a:rPr>
              <a:t>som små, är fria från skadliga kemikalier </a:t>
            </a:r>
            <a:r>
              <a:rPr lang="sv-SE" sz="1100">
                <a:latin typeface="Aller Light" panose="02000503000000020004" pitchFamily="2" charset="77"/>
              </a:rPr>
              <a:t>och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inte </a:t>
            </a:r>
            <a:r>
              <a:rPr lang="sv-SE" sz="1100" dirty="0">
                <a:latin typeface="Aller Light" panose="02000503000000020004" pitchFamily="2" charset="77"/>
              </a:rPr>
              <a:t>utgör någon risk för människor.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588F18AA-2B6E-954B-93FD-A5077EB57E61}"/>
              </a:ext>
            </a:extLst>
          </p:cNvPr>
          <p:cNvSpPr/>
          <p:nvPr/>
        </p:nvSpPr>
        <p:spPr>
          <a:xfrm>
            <a:off x="4463089" y="5589834"/>
            <a:ext cx="34709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>
                <a:latin typeface="Aller Light" panose="02000503000000020004" pitchFamily="2" charset="77"/>
              </a:rPr>
              <a:t>PRO-märkningen </a:t>
            </a:r>
            <a:r>
              <a:rPr lang="sv-SE" sz="1100" dirty="0">
                <a:latin typeface="Aller Light" panose="02000503000000020004" pitchFamily="2" charset="77"/>
              </a:rPr>
              <a:t>visar att produkten är testad för industritvätt enligt EN ISO 15797. Våra GPLU-plagg är certifierade enligt EN 20471 efter att de har tvättats 50 gånger. </a:t>
            </a: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DD085842-512E-F645-A471-E8556EC66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062" y="4106450"/>
            <a:ext cx="470667" cy="256728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FF531CBA-3D1E-B844-B926-4BF55F932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1062" y="5354728"/>
            <a:ext cx="495682" cy="193963"/>
          </a:xfrm>
          <a:prstGeom prst="rect">
            <a:avLst/>
          </a:prstGeom>
        </p:spPr>
      </p:pic>
      <p:sp>
        <p:nvSpPr>
          <p:cNvPr id="2" name="Rektangel 1">
            <a:extLst>
              <a:ext uri="{FF2B5EF4-FFF2-40B4-BE49-F238E27FC236}">
                <a16:creationId xmlns:a16="http://schemas.microsoft.com/office/drawing/2014/main" id="{55982836-D09F-D74E-BFD2-2C7F8ECFACF1}"/>
              </a:ext>
            </a:extLst>
          </p:cNvPr>
          <p:cNvSpPr/>
          <p:nvPr/>
        </p:nvSpPr>
        <p:spPr>
          <a:xfrm>
            <a:off x="8953687" y="3003138"/>
            <a:ext cx="264137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 dirty="0">
                <a:latin typeface="Aller" panose="02000503030000020004" pitchFamily="2" charset="77"/>
              </a:rPr>
              <a:t>EN ISO 20471. </a:t>
            </a:r>
            <a:r>
              <a:rPr lang="sv-SE" sz="1100" dirty="0">
                <a:latin typeface="Aller Light" panose="02000503000000020004" pitchFamily="2" charset="77"/>
              </a:rPr>
              <a:t>Certifierade varselplagg. 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5168CB97-15C9-C241-BFBB-786C6F9B6300}"/>
              </a:ext>
            </a:extLst>
          </p:cNvPr>
          <p:cNvSpPr/>
          <p:nvPr/>
        </p:nvSpPr>
        <p:spPr>
          <a:xfrm>
            <a:off x="8953686" y="3671986"/>
            <a:ext cx="29859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dirty="0">
                <a:solidFill>
                  <a:srgbClr val="000000"/>
                </a:solidFill>
                <a:latin typeface="Aller Light" panose="02000503000000020004" pitchFamily="2" charset="77"/>
              </a:rPr>
              <a:t>Samcertifierade så att plagg </a:t>
            </a: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kan </a:t>
            </a:r>
            <a:b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kombineras </a:t>
            </a:r>
            <a:r>
              <a:rPr lang="sv-SE" sz="1100" dirty="0">
                <a:solidFill>
                  <a:srgbClr val="000000"/>
                </a:solidFill>
                <a:latin typeface="Aller Light" panose="02000503000000020004" pitchFamily="2" charset="77"/>
              </a:rPr>
              <a:t>på olika sätt för att </a:t>
            </a: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uppnå </a:t>
            </a:r>
            <a:b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en </a:t>
            </a:r>
            <a:r>
              <a:rPr lang="sv-SE" sz="1100" dirty="0">
                <a:solidFill>
                  <a:srgbClr val="000000"/>
                </a:solidFill>
                <a:latin typeface="Aller Light" panose="02000503000000020004" pitchFamily="2" charset="77"/>
              </a:rPr>
              <a:t>högre säkerhetsklass.</a:t>
            </a:r>
            <a:endParaRPr lang="sv-SE" sz="1100" dirty="0">
              <a:solidFill>
                <a:srgbClr val="000000"/>
              </a:solidFill>
              <a:effectLst/>
              <a:latin typeface="Aller Light" panose="02000503000000020004" pitchFamily="2" charset="77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C75A7F8D-B1AD-A54A-9AEE-14344DB80CA9}"/>
              </a:ext>
            </a:extLst>
          </p:cNvPr>
          <p:cNvSpPr/>
          <p:nvPr/>
        </p:nvSpPr>
        <p:spPr>
          <a:xfrm>
            <a:off x="8953687" y="5224751"/>
            <a:ext cx="294453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 dirty="0">
                <a:latin typeface="Aller" panose="02000503030000020004" pitchFamily="2" charset="77"/>
              </a:rPr>
              <a:t>EN 14404. </a:t>
            </a:r>
            <a:r>
              <a:rPr lang="sv-SE" sz="1100" dirty="0">
                <a:latin typeface="Aller Light" panose="02000503000000020004" pitchFamily="2" charset="77"/>
              </a:rPr>
              <a:t>Knäfickor certifieras tillsammans med knäskydd 124292.</a:t>
            </a: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63DD629B-10BE-534B-A81A-B21543C71723}"/>
              </a:ext>
            </a:extLst>
          </p:cNvPr>
          <p:cNvSpPr/>
          <p:nvPr/>
        </p:nvSpPr>
        <p:spPr>
          <a:xfrm>
            <a:off x="8953687" y="4546533"/>
            <a:ext cx="24879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 dirty="0">
                <a:latin typeface="Aller" panose="02000503030000020004" pitchFamily="2" charset="77"/>
              </a:rPr>
              <a:t>EN 13758-2. </a:t>
            </a:r>
            <a:r>
              <a:rPr lang="sv-SE" sz="1100" dirty="0">
                <a:latin typeface="Aller Light" panose="02000503000000020004" pitchFamily="2" charset="77"/>
              </a:rPr>
              <a:t>Certifierat UV-skydd.</a:t>
            </a:r>
          </a:p>
        </p:txBody>
      </p:sp>
      <p:pic>
        <p:nvPicPr>
          <p:cNvPr id="21" name="Bildobjekt 20">
            <a:extLst>
              <a:ext uri="{FF2B5EF4-FFF2-40B4-BE49-F238E27FC236}">
                <a16:creationId xmlns:a16="http://schemas.microsoft.com/office/drawing/2014/main" id="{896FE196-22A1-3A46-903C-2E4B8EA306A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1" b="17220"/>
          <a:stretch/>
        </p:blipFill>
        <p:spPr>
          <a:xfrm>
            <a:off x="8476198" y="3050407"/>
            <a:ext cx="370168" cy="322554"/>
          </a:xfrm>
          <a:prstGeom prst="rect">
            <a:avLst/>
          </a:prstGeom>
        </p:spPr>
      </p:pic>
      <p:pic>
        <p:nvPicPr>
          <p:cNvPr id="22" name="Bildobjekt 21">
            <a:extLst>
              <a:ext uri="{FF2B5EF4-FFF2-40B4-BE49-F238E27FC236}">
                <a16:creationId xmlns:a16="http://schemas.microsoft.com/office/drawing/2014/main" id="{9FC1D7DC-BF65-8E43-BEBB-0A24E8DACBD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5271"/>
          <a:stretch/>
        </p:blipFill>
        <p:spPr>
          <a:xfrm>
            <a:off x="8514462" y="5279615"/>
            <a:ext cx="301621" cy="365083"/>
          </a:xfrm>
          <a:prstGeom prst="rect">
            <a:avLst/>
          </a:prstGeom>
        </p:spPr>
      </p:pic>
      <p:pic>
        <p:nvPicPr>
          <p:cNvPr id="23" name="Bildobjekt 22">
            <a:extLst>
              <a:ext uri="{FF2B5EF4-FFF2-40B4-BE49-F238E27FC236}">
                <a16:creationId xmlns:a16="http://schemas.microsoft.com/office/drawing/2014/main" id="{5415D571-90F0-E140-922D-47EE0D5046C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4462" y="4541574"/>
            <a:ext cx="305578" cy="32255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4" name="Bildobjekt 23" descr="En bild som visar text, clipart&#10;&#10;Automatiskt genererad beskrivning">
            <a:extLst>
              <a:ext uri="{FF2B5EF4-FFF2-40B4-BE49-F238E27FC236}">
                <a16:creationId xmlns:a16="http://schemas.microsoft.com/office/drawing/2014/main" id="{70AD8180-B9AF-C547-9F76-4483D04791F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4462" y="3735654"/>
            <a:ext cx="276207" cy="276207"/>
          </a:xfrm>
          <a:prstGeom prst="rect">
            <a:avLst/>
          </a:prstGeom>
        </p:spPr>
      </p:pic>
      <p:sp>
        <p:nvSpPr>
          <p:cNvPr id="10" name="Rektangel 9">
            <a:extLst>
              <a:ext uri="{FF2B5EF4-FFF2-40B4-BE49-F238E27FC236}">
                <a16:creationId xmlns:a16="http://schemas.microsoft.com/office/drawing/2014/main" id="{12A669E3-0D2D-6340-B46F-DA6FB83B3498}"/>
              </a:ext>
            </a:extLst>
          </p:cNvPr>
          <p:cNvSpPr/>
          <p:nvPr/>
        </p:nvSpPr>
        <p:spPr>
          <a:xfrm>
            <a:off x="4455360" y="3192015"/>
            <a:ext cx="356120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dirty="0">
                <a:latin typeface="Aller Light" panose="02000503000000020004" pitchFamily="2" charset="77"/>
              </a:rPr>
              <a:t>Ett extremt slitstarkt material som används som förstärkning i utsatta partier. Det är lätt, har utmärkt färgbeständighet och är godkänt för industritvätt. </a:t>
            </a:r>
            <a:br>
              <a:rPr lang="sv-SE" sz="1100" dirty="0">
                <a:latin typeface="Aller Light" panose="02000503000000020004" pitchFamily="2" charset="77"/>
              </a:rPr>
            </a:br>
            <a:r>
              <a:rPr lang="sv-SE" sz="1100" dirty="0">
                <a:latin typeface="Aller Light" panose="02000503000000020004" pitchFamily="2" charset="77"/>
              </a:rPr>
              <a:t>100% polyamid, 220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r>
              <a:rPr lang="sv-SE" sz="1100" dirty="0">
                <a:latin typeface="Aller Light" panose="02000503000000020004" pitchFamily="2" charset="77"/>
              </a:rPr>
              <a:t>.</a:t>
            </a:r>
            <a:endParaRPr lang="sv-SE" sz="1100" baseline="30000" dirty="0">
              <a:effectLst/>
              <a:latin typeface="Aller Light" panose="02000503000000020004" pitchFamily="2" charset="77"/>
            </a:endParaRP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7400835D-2C00-E646-A251-D20E8E05AF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1062" y="2942844"/>
            <a:ext cx="520700" cy="228600"/>
          </a:xfrm>
          <a:prstGeom prst="rect">
            <a:avLst/>
          </a:prstGeom>
        </p:spPr>
      </p:pic>
      <p:sp>
        <p:nvSpPr>
          <p:cNvPr id="9" name="Rektangel 8">
            <a:extLst>
              <a:ext uri="{FF2B5EF4-FFF2-40B4-BE49-F238E27FC236}">
                <a16:creationId xmlns:a16="http://schemas.microsoft.com/office/drawing/2014/main" id="{0E243934-CD69-1C4F-ADC8-D3F79485B015}"/>
              </a:ext>
            </a:extLst>
          </p:cNvPr>
          <p:cNvSpPr/>
          <p:nvPr/>
        </p:nvSpPr>
        <p:spPr>
          <a:xfrm>
            <a:off x="378385" y="3087743"/>
            <a:ext cx="31377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800" b="1" dirty="0">
                <a:latin typeface="Aller" panose="02000503030000020004" pitchFamily="2" charset="77"/>
              </a:rPr>
              <a:t>GPLU</a:t>
            </a:r>
            <a:r>
              <a:rPr lang="sv-SE" sz="2800" dirty="0">
                <a:latin typeface="Aller" panose="02000503030000020004" pitchFamily="2" charset="77"/>
              </a:rPr>
              <a:t> </a:t>
            </a:r>
            <a:r>
              <a:rPr lang="sv-SE" sz="2800" dirty="0">
                <a:latin typeface="Aller Light" panose="02000503000000020004" pitchFamily="2" charset="77"/>
              </a:rPr>
              <a:t>– Green PLU.</a:t>
            </a:r>
          </a:p>
        </p:txBody>
      </p:sp>
      <p:pic>
        <p:nvPicPr>
          <p:cNvPr id="18" name="Bildobjekt 17">
            <a:extLst>
              <a:ext uri="{FF2B5EF4-FFF2-40B4-BE49-F238E27FC236}">
                <a16:creationId xmlns:a16="http://schemas.microsoft.com/office/drawing/2014/main" id="{706B6B35-59C2-2546-BA8F-8AF6079B7F9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536" y="5931583"/>
            <a:ext cx="307778" cy="307778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E09AA0EA-A9D0-0C47-B9D2-C7E0DDE4E91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4389" y="5931917"/>
            <a:ext cx="307778" cy="307778"/>
          </a:xfrm>
          <a:prstGeom prst="rect">
            <a:avLst/>
          </a:prstGeom>
        </p:spPr>
      </p:pic>
      <p:pic>
        <p:nvPicPr>
          <p:cNvPr id="32" name="Bildobjekt 31" descr="En bild som visar text, clipart&#10;&#10;Automatiskt genererad beskrivning">
            <a:extLst>
              <a:ext uri="{FF2B5EF4-FFF2-40B4-BE49-F238E27FC236}">
                <a16:creationId xmlns:a16="http://schemas.microsoft.com/office/drawing/2014/main" id="{523D90BF-18B0-5F4D-B26A-843A0DBC160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1998" y="5930408"/>
            <a:ext cx="307778" cy="307778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94E505D7-3628-CD47-B4C7-1CF95A311CC5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793" y="5931733"/>
            <a:ext cx="307778" cy="307778"/>
          </a:xfrm>
          <a:prstGeom prst="rect">
            <a:avLst/>
          </a:prstGeom>
        </p:spPr>
      </p:pic>
      <p:pic>
        <p:nvPicPr>
          <p:cNvPr id="38" name="Bildobjekt 37" descr="En bild som visar whiteboardtavla&#10;&#10;Automatiskt genererad beskrivning">
            <a:extLst>
              <a:ext uri="{FF2B5EF4-FFF2-40B4-BE49-F238E27FC236}">
                <a16:creationId xmlns:a16="http://schemas.microsoft.com/office/drawing/2014/main" id="{C228620C-C0A2-AE4F-96FF-FAB6ED108EDE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320" y="5939821"/>
            <a:ext cx="307778" cy="307778"/>
          </a:xfrm>
          <a:prstGeom prst="rect">
            <a:avLst/>
          </a:prstGeom>
        </p:spPr>
      </p:pic>
      <p:sp>
        <p:nvSpPr>
          <p:cNvPr id="28" name="Rektangel 27">
            <a:extLst>
              <a:ext uri="{FF2B5EF4-FFF2-40B4-BE49-F238E27FC236}">
                <a16:creationId xmlns:a16="http://schemas.microsoft.com/office/drawing/2014/main" id="{00FFFFE0-3642-A045-A27D-6777784A2A7C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solidFill>
                  <a:schemeClr val="bg1"/>
                </a:solidFill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C18D1977-ACE6-4BA8-95C7-687847F6E3C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533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3BEF5DAB-8322-9847-8F66-6F4CFA6937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7817" y="1766230"/>
            <a:ext cx="859970" cy="2373786"/>
          </a:xfrm>
          <a:prstGeom prst="rect">
            <a:avLst/>
          </a:prstGeom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7417E841-021B-F24B-89DC-87D27AA45A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4511" y="1766230"/>
            <a:ext cx="859970" cy="2373786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B5899D6C-F83E-4F4F-95FD-F8773D610D7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1205" y="1751884"/>
            <a:ext cx="830608" cy="2388132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024BB68E-80DD-5C40-8C2D-F2C16811182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28537" y="1751884"/>
            <a:ext cx="841032" cy="2388132"/>
          </a:xfrm>
          <a:prstGeom prst="rect">
            <a:avLst/>
          </a:prstGeom>
        </p:spPr>
      </p:pic>
      <p:pic>
        <p:nvPicPr>
          <p:cNvPr id="8" name="Bildobjekt 7">
            <a:extLst>
              <a:ext uri="{FF2B5EF4-FFF2-40B4-BE49-F238E27FC236}">
                <a16:creationId xmlns:a16="http://schemas.microsoft.com/office/drawing/2014/main" id="{C0FDB9CF-C896-AA4D-A234-3E5A1417780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76292" y="1748965"/>
            <a:ext cx="831621" cy="2391051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8A43D65E-4428-A84D-BA83-468D4890731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14637" y="898391"/>
            <a:ext cx="842981" cy="3241625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553A0F07-3B9F-D54D-90B9-E3601BC0B24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6618" y="2373010"/>
            <a:ext cx="1263970" cy="1767006"/>
          </a:xfrm>
          <a:prstGeom prst="rect">
            <a:avLst/>
          </a:prstGeom>
        </p:spPr>
      </p:pic>
      <p:pic>
        <p:nvPicPr>
          <p:cNvPr id="11" name="Bildobjekt 10" descr="En bild som visar gul, flytväst&#10;&#10;Automatiskt genererad beskrivning">
            <a:extLst>
              <a:ext uri="{FF2B5EF4-FFF2-40B4-BE49-F238E27FC236}">
                <a16:creationId xmlns:a16="http://schemas.microsoft.com/office/drawing/2014/main" id="{9C5BCEF9-0357-4C42-92C4-D51E1DAD90E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172" y="2381261"/>
            <a:ext cx="942885" cy="1758755"/>
          </a:xfrm>
          <a:prstGeom prst="rect">
            <a:avLst/>
          </a:prstGeom>
        </p:spPr>
      </p:pic>
      <p:pic>
        <p:nvPicPr>
          <p:cNvPr id="12" name="Bildobjekt 11" descr="En bild som visar kläder, byxor, gul&#10;&#10;Automatiskt genererad beskrivning">
            <a:extLst>
              <a:ext uri="{FF2B5EF4-FFF2-40B4-BE49-F238E27FC236}">
                <a16:creationId xmlns:a16="http://schemas.microsoft.com/office/drawing/2014/main" id="{520B4217-CCE1-D844-B454-C630A426A32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165" y="2951967"/>
            <a:ext cx="757553" cy="1188049"/>
          </a:xfrm>
          <a:prstGeom prst="rect">
            <a:avLst/>
          </a:prstGeom>
        </p:spPr>
      </p:pic>
      <p:sp>
        <p:nvSpPr>
          <p:cNvPr id="14" name="Rektangel 13">
            <a:extLst>
              <a:ext uri="{FF2B5EF4-FFF2-40B4-BE49-F238E27FC236}">
                <a16:creationId xmlns:a16="http://schemas.microsoft.com/office/drawing/2014/main" id="{679A3146-0F0D-A540-A035-B5737857531E}"/>
              </a:ext>
            </a:extLst>
          </p:cNvPr>
          <p:cNvSpPr/>
          <p:nvPr/>
        </p:nvSpPr>
        <p:spPr>
          <a:xfrm>
            <a:off x="1024286" y="1034871"/>
            <a:ext cx="27186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>
                <a:latin typeface="Aller Light" panose="02000503000000020004" pitchFamily="2" charset="77"/>
              </a:rPr>
              <a:t>Ett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stort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utbud</a:t>
            </a:r>
            <a:r>
              <a:rPr lang="en-US" sz="1400" dirty="0">
                <a:latin typeface="Aller Light" panose="02000503000000020004" pitchFamily="2" charset="77"/>
              </a:rPr>
              <a:t> av </a:t>
            </a:r>
            <a:r>
              <a:rPr lang="en-US" sz="1400" dirty="0" err="1">
                <a:latin typeface="Aller Light" panose="02000503000000020004" pitchFamily="2" charset="77"/>
              </a:rPr>
              <a:t>modeller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och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err="1">
                <a:latin typeface="Aller Light" panose="02000503000000020004" pitchFamily="2" charset="77"/>
              </a:rPr>
              <a:t>färger</a:t>
            </a:r>
            <a:r>
              <a:rPr lang="en-US" sz="1400">
                <a:latin typeface="Aller Light" panose="02000503000000020004" pitchFamily="2" charset="77"/>
              </a:rPr>
              <a:t> som </a:t>
            </a:r>
            <a:r>
              <a:rPr lang="en-US" sz="1400" dirty="0" err="1">
                <a:latin typeface="Aller Light" panose="02000503000000020004" pitchFamily="2" charset="77"/>
              </a:rPr>
              <a:t>möter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behoven</a:t>
            </a:r>
            <a:r>
              <a:rPr lang="en-US" sz="1400" dirty="0">
                <a:latin typeface="Aller Light" panose="02000503000000020004" pitchFamily="2" charset="77"/>
              </a:rPr>
              <a:t> hos </a:t>
            </a:r>
            <a:r>
              <a:rPr lang="en-US" sz="1400" dirty="0" err="1">
                <a:latin typeface="Aller Light" panose="02000503000000020004" pitchFamily="2" charset="77"/>
              </a:rPr>
              <a:t>en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mängd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olika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användare</a:t>
            </a:r>
            <a:r>
              <a:rPr lang="en-US" sz="1400" dirty="0">
                <a:latin typeface="Aller Light" panose="02000503000000020004" pitchFamily="2" charset="77"/>
              </a:rPr>
              <a:t>.</a:t>
            </a:r>
            <a:endParaRPr lang="sv-SE" sz="1400" dirty="0">
              <a:solidFill>
                <a:srgbClr val="FF0000"/>
              </a:solidFill>
              <a:latin typeface="Aller Light" panose="02000503000000020004" pitchFamily="2" charset="77"/>
            </a:endParaRPr>
          </a:p>
        </p:txBody>
      </p:sp>
      <p:sp>
        <p:nvSpPr>
          <p:cNvPr id="47" name="Rektangel 46">
            <a:extLst>
              <a:ext uri="{FF2B5EF4-FFF2-40B4-BE49-F238E27FC236}">
                <a16:creationId xmlns:a16="http://schemas.microsoft.com/office/drawing/2014/main" id="{50D659BE-1C40-8D4C-AA2D-2516EBB14770}"/>
              </a:ext>
            </a:extLst>
          </p:cNvPr>
          <p:cNvSpPr/>
          <p:nvPr/>
        </p:nvSpPr>
        <p:spPr>
          <a:xfrm>
            <a:off x="503769" y="5593614"/>
            <a:ext cx="4245528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60"/>
              </a:lnSpc>
            </a:pPr>
            <a:r>
              <a:rPr lang="sv-SE" sz="5400" b="1" dirty="0">
                <a:latin typeface="Aller" panose="02000503030000020004" pitchFamily="2" charset="77"/>
              </a:rPr>
              <a:t>GPLU</a:t>
            </a:r>
            <a:br>
              <a:rPr lang="sv-SE" sz="2000" dirty="0">
                <a:latin typeface="Aller Light" panose="02000503000000020004" pitchFamily="2" charset="77"/>
              </a:rPr>
            </a:br>
            <a:r>
              <a:rPr lang="sv-SE" sz="2000" dirty="0">
                <a:latin typeface="Aller Light" panose="02000503000000020004" pitchFamily="2" charset="77"/>
              </a:rPr>
              <a:t>    </a:t>
            </a:r>
            <a:r>
              <a:rPr lang="sv-SE" sz="2800" dirty="0">
                <a:latin typeface="Aller Light" panose="02000503000000020004" pitchFamily="2" charset="77"/>
              </a:rPr>
              <a:t>produktöversikt.</a:t>
            </a:r>
          </a:p>
        </p:txBody>
      </p:sp>
      <p:sp>
        <p:nvSpPr>
          <p:cNvPr id="48" name="Rektangel 47">
            <a:extLst>
              <a:ext uri="{FF2B5EF4-FFF2-40B4-BE49-F238E27FC236}">
                <a16:creationId xmlns:a16="http://schemas.microsoft.com/office/drawing/2014/main" id="{CB3DCB70-562C-CF40-971F-439D2F923091}"/>
              </a:ext>
            </a:extLst>
          </p:cNvPr>
          <p:cNvSpPr/>
          <p:nvPr/>
        </p:nvSpPr>
        <p:spPr>
          <a:xfrm>
            <a:off x="2916340" y="4235252"/>
            <a:ext cx="110411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131976</a:t>
            </a:r>
          </a:p>
          <a:p>
            <a:r>
              <a:rPr lang="sv-SE" sz="700" b="1" dirty="0">
                <a:latin typeface="Aller" panose="02000503030000020004" pitchFamily="2" charset="77"/>
              </a:rPr>
              <a:t>Dam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131984</a:t>
            </a:r>
            <a:endParaRPr lang="sv-SE" sz="700" dirty="0">
              <a:latin typeface="Aller Light" panose="02000503000000020004" pitchFamily="2" charset="77"/>
            </a:endParaRPr>
          </a:p>
          <a:p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49" name="Rektangel 48">
            <a:extLst>
              <a:ext uri="{FF2B5EF4-FFF2-40B4-BE49-F238E27FC236}">
                <a16:creationId xmlns:a16="http://schemas.microsoft.com/office/drawing/2014/main" id="{D48D354D-E0B2-6D42-BC47-F63EA9D913ED}"/>
              </a:ext>
            </a:extLst>
          </p:cNvPr>
          <p:cNvSpPr/>
          <p:nvPr/>
        </p:nvSpPr>
        <p:spPr>
          <a:xfrm>
            <a:off x="627887" y="4235252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134242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55" name="Rektangel 54">
            <a:extLst>
              <a:ext uri="{FF2B5EF4-FFF2-40B4-BE49-F238E27FC236}">
                <a16:creationId xmlns:a16="http://schemas.microsoft.com/office/drawing/2014/main" id="{4DB373BC-01BE-3447-8E18-80A3F7462A69}"/>
              </a:ext>
            </a:extLst>
          </p:cNvPr>
          <p:cNvSpPr/>
          <p:nvPr/>
        </p:nvSpPr>
        <p:spPr>
          <a:xfrm>
            <a:off x="1877126" y="4235252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134240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56" name="Rektangel 55">
            <a:extLst>
              <a:ext uri="{FF2B5EF4-FFF2-40B4-BE49-F238E27FC236}">
                <a16:creationId xmlns:a16="http://schemas.microsoft.com/office/drawing/2014/main" id="{133BFABC-ED9C-1B4E-89C9-54F43A48E327}"/>
              </a:ext>
            </a:extLst>
          </p:cNvPr>
          <p:cNvSpPr/>
          <p:nvPr/>
        </p:nvSpPr>
        <p:spPr>
          <a:xfrm>
            <a:off x="4474690" y="4235252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131975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58" name="Rektangel 57">
            <a:extLst>
              <a:ext uri="{FF2B5EF4-FFF2-40B4-BE49-F238E27FC236}">
                <a16:creationId xmlns:a16="http://schemas.microsoft.com/office/drawing/2014/main" id="{1D747A5B-A312-3344-BCFA-2B1086EF1344}"/>
              </a:ext>
            </a:extLst>
          </p:cNvPr>
          <p:cNvSpPr/>
          <p:nvPr/>
        </p:nvSpPr>
        <p:spPr>
          <a:xfrm>
            <a:off x="5729937" y="4235252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131981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60" name="Rektangel 59">
            <a:extLst>
              <a:ext uri="{FF2B5EF4-FFF2-40B4-BE49-F238E27FC236}">
                <a16:creationId xmlns:a16="http://schemas.microsoft.com/office/drawing/2014/main" id="{77B7AF32-DF02-EE4E-B97D-B5E641D811BA}"/>
              </a:ext>
            </a:extLst>
          </p:cNvPr>
          <p:cNvSpPr/>
          <p:nvPr/>
        </p:nvSpPr>
        <p:spPr>
          <a:xfrm>
            <a:off x="6963312" y="4235252"/>
            <a:ext cx="110410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134238</a:t>
            </a:r>
          </a:p>
          <a:p>
            <a:r>
              <a:rPr lang="sv-SE" sz="700" b="1" dirty="0">
                <a:latin typeface="Aller" panose="02000503030000020004" pitchFamily="2" charset="77"/>
              </a:rPr>
              <a:t>Dam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131983</a:t>
            </a:r>
            <a:endParaRPr lang="sv-SE" sz="700" dirty="0">
              <a:latin typeface="Aller Light" panose="02000503000000020004" pitchFamily="2" charset="77"/>
            </a:endParaRPr>
          </a:p>
          <a:p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62" name="Rektangel 61">
            <a:extLst>
              <a:ext uri="{FF2B5EF4-FFF2-40B4-BE49-F238E27FC236}">
                <a16:creationId xmlns:a16="http://schemas.microsoft.com/office/drawing/2014/main" id="{A56F525A-2910-5A42-8A1C-AE6CDD3E911C}"/>
              </a:ext>
            </a:extLst>
          </p:cNvPr>
          <p:cNvSpPr/>
          <p:nvPr/>
        </p:nvSpPr>
        <p:spPr>
          <a:xfrm>
            <a:off x="8242192" y="4235252"/>
            <a:ext cx="116423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131982</a:t>
            </a:r>
          </a:p>
          <a:p>
            <a:r>
              <a:rPr lang="sv-SE" sz="700" b="1" dirty="0">
                <a:latin typeface="Aller" panose="02000503030000020004" pitchFamily="2" charset="77"/>
              </a:rPr>
              <a:t>Dam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131973</a:t>
            </a:r>
            <a:endParaRPr lang="sv-SE" sz="700" dirty="0">
              <a:latin typeface="Aller Light" panose="02000503000000020004" pitchFamily="2" charset="77"/>
            </a:endParaRPr>
          </a:p>
          <a:p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64" name="Rektangel 63">
            <a:extLst>
              <a:ext uri="{FF2B5EF4-FFF2-40B4-BE49-F238E27FC236}">
                <a16:creationId xmlns:a16="http://schemas.microsoft.com/office/drawing/2014/main" id="{AF5D1979-4BBD-D84D-A6F1-CA372731E721}"/>
              </a:ext>
            </a:extLst>
          </p:cNvPr>
          <p:cNvSpPr/>
          <p:nvPr/>
        </p:nvSpPr>
        <p:spPr>
          <a:xfrm>
            <a:off x="9447215" y="4235252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134271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66" name="Rektangel 65">
            <a:extLst>
              <a:ext uri="{FF2B5EF4-FFF2-40B4-BE49-F238E27FC236}">
                <a16:creationId xmlns:a16="http://schemas.microsoft.com/office/drawing/2014/main" id="{9C1EE244-D474-184E-A0D8-FD42AD227046}"/>
              </a:ext>
            </a:extLst>
          </p:cNvPr>
          <p:cNvSpPr/>
          <p:nvPr/>
        </p:nvSpPr>
        <p:spPr>
          <a:xfrm>
            <a:off x="10723122" y="4235252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131985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91" name="Rektangel 90">
            <a:extLst>
              <a:ext uri="{FF2B5EF4-FFF2-40B4-BE49-F238E27FC236}">
                <a16:creationId xmlns:a16="http://schemas.microsoft.com/office/drawing/2014/main" id="{DCF81EAC-A21F-CF47-A593-1942DE719A80}"/>
              </a:ext>
            </a:extLst>
          </p:cNvPr>
          <p:cNvSpPr/>
          <p:nvPr/>
        </p:nvSpPr>
        <p:spPr>
          <a:xfrm>
            <a:off x="4000396" y="5755302"/>
            <a:ext cx="830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130</a:t>
            </a:r>
          </a:p>
          <a:p>
            <a:pPr algn="ctr"/>
            <a:r>
              <a:rPr lang="sv-SE" sz="800" dirty="0">
                <a:latin typeface="Aller Light" panose="02000503000000020004" pitchFamily="2" charset="77"/>
              </a:rPr>
              <a:t>Varsel Gul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92" name="Rektangel 91">
            <a:extLst>
              <a:ext uri="{FF2B5EF4-FFF2-40B4-BE49-F238E27FC236}">
                <a16:creationId xmlns:a16="http://schemas.microsoft.com/office/drawing/2014/main" id="{4B641044-D78C-5B43-B69A-31CAA03BF922}"/>
              </a:ext>
            </a:extLst>
          </p:cNvPr>
          <p:cNvSpPr/>
          <p:nvPr/>
        </p:nvSpPr>
        <p:spPr>
          <a:xfrm>
            <a:off x="4744726" y="5755302"/>
            <a:ext cx="8307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230</a:t>
            </a:r>
          </a:p>
          <a:p>
            <a:pPr algn="ctr"/>
            <a:r>
              <a:rPr lang="sv-SE" sz="800" dirty="0">
                <a:latin typeface="Aller Light" panose="02000503000000020004" pitchFamily="2" charset="77"/>
              </a:rPr>
              <a:t>Varsel Orange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95" name="Rektangel 94">
            <a:extLst>
              <a:ext uri="{FF2B5EF4-FFF2-40B4-BE49-F238E27FC236}">
                <a16:creationId xmlns:a16="http://schemas.microsoft.com/office/drawing/2014/main" id="{4D8580BC-0712-C546-89AF-82368E1DF6A7}"/>
              </a:ext>
            </a:extLst>
          </p:cNvPr>
          <p:cNvSpPr/>
          <p:nvPr/>
        </p:nvSpPr>
        <p:spPr>
          <a:xfrm>
            <a:off x="8987537" y="5755302"/>
            <a:ext cx="7754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286 Varsel Orange/Grå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96" name="Rektangel 95">
            <a:extLst>
              <a:ext uri="{FF2B5EF4-FFF2-40B4-BE49-F238E27FC236}">
                <a16:creationId xmlns:a16="http://schemas.microsoft.com/office/drawing/2014/main" id="{36AE3EC9-CB4C-E84C-8B92-9D5269A319B4}"/>
              </a:ext>
            </a:extLst>
          </p:cNvPr>
          <p:cNvSpPr/>
          <p:nvPr/>
        </p:nvSpPr>
        <p:spPr>
          <a:xfrm>
            <a:off x="8106300" y="5755302"/>
            <a:ext cx="96326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271 Varsel Orange</a:t>
            </a:r>
            <a:r>
              <a:rPr lang="sv-SE" sz="800">
                <a:latin typeface="Aller Light" panose="02000503000000020004" pitchFamily="2" charset="77"/>
              </a:rPr>
              <a:t>/Marinblå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97" name="Rektangel 96">
            <a:extLst>
              <a:ext uri="{FF2B5EF4-FFF2-40B4-BE49-F238E27FC236}">
                <a16:creationId xmlns:a16="http://schemas.microsoft.com/office/drawing/2014/main" id="{D310B9B2-6D89-5B42-84E3-434757EC8055}"/>
              </a:ext>
            </a:extLst>
          </p:cNvPr>
          <p:cNvSpPr/>
          <p:nvPr/>
        </p:nvSpPr>
        <p:spPr>
          <a:xfrm>
            <a:off x="6660570" y="5755302"/>
            <a:ext cx="8307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171 Varsel </a:t>
            </a:r>
            <a:r>
              <a:rPr lang="sv-SE" sz="800">
                <a:latin typeface="Aller Light" panose="02000503000000020004" pitchFamily="2" charset="77"/>
              </a:rPr>
              <a:t>Gul/Marinblå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98" name="Rektangel 97">
            <a:extLst>
              <a:ext uri="{FF2B5EF4-FFF2-40B4-BE49-F238E27FC236}">
                <a16:creationId xmlns:a16="http://schemas.microsoft.com/office/drawing/2014/main" id="{A5F0F013-AACC-CF42-8B04-DC7F825696AE}"/>
              </a:ext>
            </a:extLst>
          </p:cNvPr>
          <p:cNvSpPr/>
          <p:nvPr/>
        </p:nvSpPr>
        <p:spPr>
          <a:xfrm>
            <a:off x="7409493" y="5755302"/>
            <a:ext cx="8062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196 Varsel Gul/Svart</a:t>
            </a:r>
            <a:endParaRPr lang="en" sz="700" dirty="0">
              <a:latin typeface="Aller Light" panose="02000503000000020004" pitchFamily="2" charset="77"/>
            </a:endParaRPr>
          </a:p>
        </p:txBody>
      </p:sp>
      <p:cxnSp>
        <p:nvCxnSpPr>
          <p:cNvPr id="106" name="Rak 105">
            <a:extLst>
              <a:ext uri="{FF2B5EF4-FFF2-40B4-BE49-F238E27FC236}">
                <a16:creationId xmlns:a16="http://schemas.microsoft.com/office/drawing/2014/main" id="{A0110228-5D45-144E-B036-038847701CB9}"/>
              </a:ext>
            </a:extLst>
          </p:cNvPr>
          <p:cNvCxnSpPr>
            <a:cxnSpLocks/>
          </p:cNvCxnSpPr>
          <p:nvPr/>
        </p:nvCxnSpPr>
        <p:spPr>
          <a:xfrm>
            <a:off x="637172" y="4696458"/>
            <a:ext cx="206954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Rak 106">
            <a:extLst>
              <a:ext uri="{FF2B5EF4-FFF2-40B4-BE49-F238E27FC236}">
                <a16:creationId xmlns:a16="http://schemas.microsoft.com/office/drawing/2014/main" id="{B49E278A-871E-CE42-9F06-0475724CB18F}"/>
              </a:ext>
            </a:extLst>
          </p:cNvPr>
          <p:cNvCxnSpPr>
            <a:cxnSpLocks/>
          </p:cNvCxnSpPr>
          <p:nvPr/>
        </p:nvCxnSpPr>
        <p:spPr>
          <a:xfrm>
            <a:off x="2972918" y="4696458"/>
            <a:ext cx="85847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Rak 109">
            <a:extLst>
              <a:ext uri="{FF2B5EF4-FFF2-40B4-BE49-F238E27FC236}">
                <a16:creationId xmlns:a16="http://schemas.microsoft.com/office/drawing/2014/main" id="{F71A0B37-1ACA-284A-829C-07DA0FE4A22F}"/>
              </a:ext>
            </a:extLst>
          </p:cNvPr>
          <p:cNvCxnSpPr>
            <a:cxnSpLocks/>
          </p:cNvCxnSpPr>
          <p:nvPr/>
        </p:nvCxnSpPr>
        <p:spPr>
          <a:xfrm>
            <a:off x="1671945" y="4696458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Rak 110">
            <a:extLst>
              <a:ext uri="{FF2B5EF4-FFF2-40B4-BE49-F238E27FC236}">
                <a16:creationId xmlns:a16="http://schemas.microsoft.com/office/drawing/2014/main" id="{4DB36478-9DBC-7147-9070-B88606503F22}"/>
              </a:ext>
            </a:extLst>
          </p:cNvPr>
          <p:cNvCxnSpPr>
            <a:cxnSpLocks/>
          </p:cNvCxnSpPr>
          <p:nvPr/>
        </p:nvCxnSpPr>
        <p:spPr>
          <a:xfrm>
            <a:off x="1671945" y="4912651"/>
            <a:ext cx="309865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ak 113">
            <a:extLst>
              <a:ext uri="{FF2B5EF4-FFF2-40B4-BE49-F238E27FC236}">
                <a16:creationId xmlns:a16="http://schemas.microsoft.com/office/drawing/2014/main" id="{E0650892-C40A-CD4B-8D27-2C9D760D345F}"/>
              </a:ext>
            </a:extLst>
          </p:cNvPr>
          <p:cNvCxnSpPr/>
          <p:nvPr/>
        </p:nvCxnSpPr>
        <p:spPr>
          <a:xfrm>
            <a:off x="4777690" y="4912651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Rak 115">
            <a:extLst>
              <a:ext uri="{FF2B5EF4-FFF2-40B4-BE49-F238E27FC236}">
                <a16:creationId xmlns:a16="http://schemas.microsoft.com/office/drawing/2014/main" id="{80703814-2CDC-9C40-99F9-AF0F099CB58D}"/>
              </a:ext>
            </a:extLst>
          </p:cNvPr>
          <p:cNvCxnSpPr>
            <a:cxnSpLocks/>
          </p:cNvCxnSpPr>
          <p:nvPr/>
        </p:nvCxnSpPr>
        <p:spPr>
          <a:xfrm>
            <a:off x="7265268" y="4696458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ak 116">
            <a:extLst>
              <a:ext uri="{FF2B5EF4-FFF2-40B4-BE49-F238E27FC236}">
                <a16:creationId xmlns:a16="http://schemas.microsoft.com/office/drawing/2014/main" id="{14B0F4F3-A90C-5142-A2C7-898D21AAE94C}"/>
              </a:ext>
            </a:extLst>
          </p:cNvPr>
          <p:cNvCxnSpPr>
            <a:cxnSpLocks/>
          </p:cNvCxnSpPr>
          <p:nvPr/>
        </p:nvCxnSpPr>
        <p:spPr>
          <a:xfrm>
            <a:off x="7265268" y="4920149"/>
            <a:ext cx="96326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Rak 117">
            <a:extLst>
              <a:ext uri="{FF2B5EF4-FFF2-40B4-BE49-F238E27FC236}">
                <a16:creationId xmlns:a16="http://schemas.microsoft.com/office/drawing/2014/main" id="{EA9561DB-3E75-8142-BA6D-ED4B5B1EB7F4}"/>
              </a:ext>
            </a:extLst>
          </p:cNvPr>
          <p:cNvCxnSpPr/>
          <p:nvPr/>
        </p:nvCxnSpPr>
        <p:spPr>
          <a:xfrm>
            <a:off x="8228537" y="4912651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Bildobjekt 45">
            <a:extLst>
              <a:ext uri="{FF2B5EF4-FFF2-40B4-BE49-F238E27FC236}">
                <a16:creationId xmlns:a16="http://schemas.microsoft.com/office/drawing/2014/main" id="{8F93543E-525E-2740-A251-0745DD645B0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6659" y="5252901"/>
            <a:ext cx="378605" cy="380152"/>
          </a:xfrm>
          <a:prstGeom prst="rect">
            <a:avLst/>
          </a:prstGeom>
        </p:spPr>
      </p:pic>
      <p:sp>
        <p:nvSpPr>
          <p:cNvPr id="50" name="Rektangel 49">
            <a:extLst>
              <a:ext uri="{FF2B5EF4-FFF2-40B4-BE49-F238E27FC236}">
                <a16:creationId xmlns:a16="http://schemas.microsoft.com/office/drawing/2014/main" id="{625984C1-BC88-1F4C-A503-617FD4A0DE59}"/>
              </a:ext>
            </a:extLst>
          </p:cNvPr>
          <p:cNvSpPr/>
          <p:nvPr/>
        </p:nvSpPr>
        <p:spPr>
          <a:xfrm>
            <a:off x="4233583" y="5257714"/>
            <a:ext cx="360000" cy="360000"/>
          </a:xfrm>
          <a:prstGeom prst="rect">
            <a:avLst/>
          </a:prstGeom>
          <a:solidFill>
            <a:srgbClr val="F3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1" name="Rektangel 50">
            <a:extLst>
              <a:ext uri="{FF2B5EF4-FFF2-40B4-BE49-F238E27FC236}">
                <a16:creationId xmlns:a16="http://schemas.microsoft.com/office/drawing/2014/main" id="{44F8412A-5F5E-C145-9C7C-7F4F5FB10FB1}"/>
              </a:ext>
            </a:extLst>
          </p:cNvPr>
          <p:cNvSpPr/>
          <p:nvPr/>
        </p:nvSpPr>
        <p:spPr>
          <a:xfrm>
            <a:off x="4973891" y="5257714"/>
            <a:ext cx="360000" cy="360000"/>
          </a:xfrm>
          <a:prstGeom prst="rect">
            <a:avLst/>
          </a:prstGeom>
          <a:solidFill>
            <a:srgbClr val="EB5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52" name="Bildobjekt 51">
            <a:extLst>
              <a:ext uri="{FF2B5EF4-FFF2-40B4-BE49-F238E27FC236}">
                <a16:creationId xmlns:a16="http://schemas.microsoft.com/office/drawing/2014/main" id="{9F7D938E-4E85-1D43-B5AC-FCF2BF925B4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53087" y="5252900"/>
            <a:ext cx="378605" cy="380149"/>
          </a:xfrm>
          <a:prstGeom prst="rect">
            <a:avLst/>
          </a:prstGeom>
        </p:spPr>
      </p:pic>
      <p:pic>
        <p:nvPicPr>
          <p:cNvPr id="53" name="Bildobjekt 52">
            <a:extLst>
              <a:ext uri="{FF2B5EF4-FFF2-40B4-BE49-F238E27FC236}">
                <a16:creationId xmlns:a16="http://schemas.microsoft.com/office/drawing/2014/main" id="{FD6A8CF0-8390-3842-84A4-684640F63FE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9515" y="5252901"/>
            <a:ext cx="378605" cy="380148"/>
          </a:xfrm>
          <a:prstGeom prst="rect">
            <a:avLst/>
          </a:prstGeom>
        </p:spPr>
      </p:pic>
      <p:pic>
        <p:nvPicPr>
          <p:cNvPr id="54" name="Bildobjekt 53">
            <a:extLst>
              <a:ext uri="{FF2B5EF4-FFF2-40B4-BE49-F238E27FC236}">
                <a16:creationId xmlns:a16="http://schemas.microsoft.com/office/drawing/2014/main" id="{DF0E88E2-BB93-9047-B9E7-E20CA852E21F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85943" y="5252901"/>
            <a:ext cx="378605" cy="380148"/>
          </a:xfrm>
          <a:prstGeom prst="rect">
            <a:avLst/>
          </a:prstGeom>
        </p:spPr>
      </p:pic>
      <p:sp>
        <p:nvSpPr>
          <p:cNvPr id="57" name="Rektangel 56">
            <a:extLst>
              <a:ext uri="{FF2B5EF4-FFF2-40B4-BE49-F238E27FC236}">
                <a16:creationId xmlns:a16="http://schemas.microsoft.com/office/drawing/2014/main" id="{8E2FA464-390F-9B47-A6EF-8C7CD72B086B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44" name="Bildobjekt 43">
            <a:extLst>
              <a:ext uri="{FF2B5EF4-FFF2-40B4-BE49-F238E27FC236}">
                <a16:creationId xmlns:a16="http://schemas.microsoft.com/office/drawing/2014/main" id="{39E29299-DEEF-4DE6-BDDB-66D5E41555E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80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objekt 8">
            <a:extLst>
              <a:ext uri="{FF2B5EF4-FFF2-40B4-BE49-F238E27FC236}">
                <a16:creationId xmlns:a16="http://schemas.microsoft.com/office/drawing/2014/main" id="{F2097053-37B6-9447-AC2A-A0E73549086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5115" y="500325"/>
            <a:ext cx="2286072" cy="5759609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4873248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effectLst/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</a:t>
            </a:r>
            <a:br>
              <a:rPr lang="en-US" sz="3200" b="1">
                <a:effectLst/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>
                <a:effectLst/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hantverkarbyxa</a:t>
            </a:r>
            <a:br>
              <a:rPr lang="en-US" sz="3200" b="1">
                <a:effectLst/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>
                <a:effectLst/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2640 GPLU, klass 1 </a:t>
            </a:r>
            <a:endParaRPr lang="en-US" sz="3200" b="1" dirty="0">
              <a:effectLst/>
              <a:latin typeface="Aller" panose="02000503030000020004" pitchFamily="2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2520000"/>
            <a:ext cx="3704403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Fullt utrustade hantverkarbyxor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latin typeface="Aller Light" panose="02000503000000020004" pitchFamily="2" charset="77"/>
              </a:rPr>
              <a:t>Dold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knapp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err="1">
                <a:latin typeface="Aller Light" panose="02000503000000020004" pitchFamily="2" charset="77"/>
              </a:rPr>
              <a:t>framtill</a:t>
            </a:r>
            <a:r>
              <a:rPr lang="en-US" sz="1100">
                <a:latin typeface="Aller Light" panose="02000503000000020004" pitchFamily="2" charset="77"/>
              </a:rPr>
              <a:t> </a:t>
            </a:r>
            <a:r>
              <a:rPr lang="sv-SE" sz="1100">
                <a:latin typeface="Aller Light" panose="02000503000000020004" pitchFamily="2" charset="77"/>
              </a:rPr>
              <a:t>förhindrar repor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latin typeface="Aller Light" panose="02000503000000020004" pitchFamily="2" charset="77"/>
              </a:rPr>
              <a:t>Benlängden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kan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justeras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ller Light" panose="02000503000000020004" pitchFamily="2" charset="77"/>
              </a:rPr>
              <a:t>Extra </a:t>
            </a:r>
            <a:r>
              <a:rPr lang="en-US" sz="1100" err="1">
                <a:latin typeface="Aller Light" panose="02000503000000020004" pitchFamily="2" charset="77"/>
              </a:rPr>
              <a:t>stor</a:t>
            </a:r>
            <a:r>
              <a:rPr lang="en-US" sz="1100">
                <a:latin typeface="Aller Light" panose="02000503000000020004" pitchFamily="2" charset="77"/>
              </a:rPr>
              <a:t> storleksbredd</a:t>
            </a: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131975</a:t>
            </a:r>
            <a:r>
              <a:rPr lang="en" sz="800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 286 Varsel Orange/Grå C44-C70, C146-C160, D84-D136.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FF3DFEA4-A35F-F545-8479-DB548FCFBA51}"/>
              </a:ext>
            </a:extLst>
          </p:cNvPr>
          <p:cNvSpPr/>
          <p:nvPr/>
        </p:nvSpPr>
        <p:spPr>
          <a:xfrm>
            <a:off x="5294182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CEFECD37-485E-2843-A52B-A0D82D6353F5}"/>
              </a:ext>
            </a:extLst>
          </p:cNvPr>
          <p:cNvSpPr/>
          <p:nvPr/>
        </p:nvSpPr>
        <p:spPr>
          <a:xfrm>
            <a:off x="4809732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6" name="Rektangel 35">
            <a:extLst>
              <a:ext uri="{FF2B5EF4-FFF2-40B4-BE49-F238E27FC236}">
                <a16:creationId xmlns:a16="http://schemas.microsoft.com/office/drawing/2014/main" id="{3CE856DA-042D-DC4F-9B41-C51124705C12}"/>
              </a:ext>
            </a:extLst>
          </p:cNvPr>
          <p:cNvSpPr/>
          <p:nvPr/>
        </p:nvSpPr>
        <p:spPr>
          <a:xfrm>
            <a:off x="4340499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6" name="Rektangel 25">
            <a:extLst>
              <a:ext uri="{FF2B5EF4-FFF2-40B4-BE49-F238E27FC236}">
                <a16:creationId xmlns:a16="http://schemas.microsoft.com/office/drawing/2014/main" id="{327687DC-CE82-4C45-84FC-0E71169A4D41}"/>
              </a:ext>
            </a:extLst>
          </p:cNvPr>
          <p:cNvSpPr/>
          <p:nvPr/>
        </p:nvSpPr>
        <p:spPr>
          <a:xfrm>
            <a:off x="3840509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31" name="Bildobjekt 30">
            <a:extLst>
              <a:ext uri="{FF2B5EF4-FFF2-40B4-BE49-F238E27FC236}">
                <a16:creationId xmlns:a16="http://schemas.microsoft.com/office/drawing/2014/main" id="{C5D820F3-9751-634A-BD89-8078EBCD91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7879" y="5955282"/>
            <a:ext cx="468599" cy="205726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D798CA0B-E4F7-3543-9E77-2A29831930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0650" y="5955282"/>
            <a:ext cx="377165" cy="205726"/>
          </a:xfrm>
          <a:prstGeom prst="rect">
            <a:avLst/>
          </a:prstGeom>
        </p:spPr>
      </p:pic>
      <p:pic>
        <p:nvPicPr>
          <p:cNvPr id="38" name="Bildobjekt 37">
            <a:extLst>
              <a:ext uri="{FF2B5EF4-FFF2-40B4-BE49-F238E27FC236}">
                <a16:creationId xmlns:a16="http://schemas.microsoft.com/office/drawing/2014/main" id="{B505BF58-82C1-AC41-8FA4-ED8711B990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1821" y="5967890"/>
            <a:ext cx="493525" cy="193118"/>
          </a:xfrm>
          <a:prstGeom prst="rect">
            <a:avLst/>
          </a:prstGeom>
        </p:spPr>
      </p:pic>
      <p:pic>
        <p:nvPicPr>
          <p:cNvPr id="40" name="Bildobjekt 39">
            <a:extLst>
              <a:ext uri="{FF2B5EF4-FFF2-40B4-BE49-F238E27FC236}">
                <a16:creationId xmlns:a16="http://schemas.microsoft.com/office/drawing/2014/main" id="{A3E3C774-C692-114B-BD05-CA6615161E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41" name="Bildobjekt 40">
            <a:extLst>
              <a:ext uri="{FF2B5EF4-FFF2-40B4-BE49-F238E27FC236}">
                <a16:creationId xmlns:a16="http://schemas.microsoft.com/office/drawing/2014/main" id="{35E8A02B-0DCA-914B-99B2-3DF93B0AA6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7834" y="5844295"/>
            <a:ext cx="221699" cy="316713"/>
          </a:xfrm>
          <a:prstGeom prst="rect">
            <a:avLst/>
          </a:prstGeom>
        </p:spPr>
      </p:pic>
      <p:pic>
        <p:nvPicPr>
          <p:cNvPr id="42" name="Bildobjekt 41">
            <a:extLst>
              <a:ext uri="{FF2B5EF4-FFF2-40B4-BE49-F238E27FC236}">
                <a16:creationId xmlns:a16="http://schemas.microsoft.com/office/drawing/2014/main" id="{5C60AB81-7FB9-7E4C-8EBD-D817790DE36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43" name="Bildobjekt 42">
            <a:extLst>
              <a:ext uri="{FF2B5EF4-FFF2-40B4-BE49-F238E27FC236}">
                <a16:creationId xmlns:a16="http://schemas.microsoft.com/office/drawing/2014/main" id="{B10862B8-66E3-5A48-A1D3-A0ADB54A5D47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0162" y="5884800"/>
            <a:ext cx="261670" cy="276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Bildobjekt 45" descr="En bild som visar text, clipart&#10;&#10;Automatiskt genererad beskrivning">
            <a:extLst>
              <a:ext uri="{FF2B5EF4-FFF2-40B4-BE49-F238E27FC236}">
                <a16:creationId xmlns:a16="http://schemas.microsoft.com/office/drawing/2014/main" id="{BD4FF799-2303-5B48-8F40-8DA7928526F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2289" y="5925756"/>
            <a:ext cx="470503" cy="235252"/>
          </a:xfrm>
          <a:prstGeom prst="rect">
            <a:avLst/>
          </a:prstGeom>
        </p:spPr>
      </p:pic>
      <p:cxnSp>
        <p:nvCxnSpPr>
          <p:cNvPr id="47" name="Rak 46">
            <a:extLst>
              <a:ext uri="{FF2B5EF4-FFF2-40B4-BE49-F238E27FC236}">
                <a16:creationId xmlns:a16="http://schemas.microsoft.com/office/drawing/2014/main" id="{1D328977-9F3C-F14E-9AA2-9B5B812E1E7E}"/>
              </a:ext>
            </a:extLst>
          </p:cNvPr>
          <p:cNvCxnSpPr/>
          <p:nvPr/>
        </p:nvCxnSpPr>
        <p:spPr>
          <a:xfrm>
            <a:off x="445595" y="5706317"/>
            <a:ext cx="52954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73482BA0-B646-BB47-86E0-6A8B40DC1F8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9702" y="4295351"/>
            <a:ext cx="431981" cy="1063924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81985AC-AACC-924A-AA57-1808518BCE3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04848" y="4300415"/>
            <a:ext cx="431981" cy="1063924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87FC9531-B72C-9748-8370-0C1B210294EA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9994" y="4298304"/>
            <a:ext cx="431981" cy="1063924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A2A7CD26-2DE7-F640-BC61-13B7E374DF72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75139" y="4304047"/>
            <a:ext cx="431981" cy="1063924"/>
          </a:xfrm>
          <a:prstGeom prst="rect">
            <a:avLst/>
          </a:prstGeom>
        </p:spPr>
      </p:pic>
      <p:pic>
        <p:nvPicPr>
          <p:cNvPr id="3" name="Bildobjekt 2" descr="En bild som visar text, clipart&#10;&#10;Automatiskt genererad beskrivning">
            <a:extLst>
              <a:ext uri="{FF2B5EF4-FFF2-40B4-BE49-F238E27FC236}">
                <a16:creationId xmlns:a16="http://schemas.microsoft.com/office/drawing/2014/main" id="{B3E03CDE-CF1B-6744-AFEA-E0A6AEC3681B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524" y="5881051"/>
            <a:ext cx="276205" cy="276205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A4609970-1097-1444-9716-7A3813006C4D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9110" y="585216"/>
            <a:ext cx="2305733" cy="5678784"/>
          </a:xfrm>
          <a:prstGeom prst="rect">
            <a:avLst/>
          </a:prstGeom>
        </p:spPr>
      </p:pic>
      <p:sp>
        <p:nvSpPr>
          <p:cNvPr id="27" name="Rektangel 26">
            <a:extLst>
              <a:ext uri="{FF2B5EF4-FFF2-40B4-BE49-F238E27FC236}">
                <a16:creationId xmlns:a16="http://schemas.microsoft.com/office/drawing/2014/main" id="{03134E68-CFB5-634E-9215-D225A735567D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9" name="Bildobjekt 28">
            <a:extLst>
              <a:ext uri="{FF2B5EF4-FFF2-40B4-BE49-F238E27FC236}">
                <a16:creationId xmlns:a16="http://schemas.microsoft.com/office/drawing/2014/main" id="{506F9A43-F01B-7A4C-A065-ACA481B9C4BF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9110" y="589608"/>
            <a:ext cx="2305732" cy="5678784"/>
          </a:xfrm>
          <a:prstGeom prst="rect">
            <a:avLst/>
          </a:prstGeom>
        </p:spPr>
      </p:pic>
      <p:pic>
        <p:nvPicPr>
          <p:cNvPr id="28" name="Bildobjekt 27">
            <a:extLst>
              <a:ext uri="{FF2B5EF4-FFF2-40B4-BE49-F238E27FC236}">
                <a16:creationId xmlns:a16="http://schemas.microsoft.com/office/drawing/2014/main" id="{561CB406-60F6-44CD-8669-7AF612F6289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783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Bildobjekt 29">
            <a:extLst>
              <a:ext uri="{FF2B5EF4-FFF2-40B4-BE49-F238E27FC236}">
                <a16:creationId xmlns:a16="http://schemas.microsoft.com/office/drawing/2014/main" id="{F09C0DAC-D147-BE4E-8453-5DBB04BA115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4085" y="616162"/>
            <a:ext cx="2284169" cy="5625676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406389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hantverkarbyxa</a:t>
            </a:r>
            <a:r>
              <a:rPr lang="en-US" sz="3200" b="1">
                <a:latin typeface="Aller" panose="02000503030000020004" pitchFamily="2" charset="77"/>
              </a:rPr>
              <a:t> 2641 GPLU, klass 2 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2520000"/>
            <a:ext cx="3690544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Fullt utrustade hantverkarbyxor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Dold knapp framtill </a:t>
            </a:r>
            <a:r>
              <a:rPr lang="sv-SE" sz="1100">
                <a:latin typeface="Aller Light" panose="02000503000000020004" pitchFamily="2" charset="77"/>
              </a:rPr>
              <a:t>förhindrar repor</a:t>
            </a:r>
            <a:endParaRPr lang="en" sz="110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Benlängden kan justeras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Extra stor storleksbredd</a:t>
            </a:r>
            <a:endParaRPr lang="en" sz="110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131981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 286 Varsel Orange/Grå C44-C70, C146-C160, D84-D136.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4A48ACE8-2677-1443-9DEF-F2ED7C02EF27}"/>
              </a:ext>
            </a:extLst>
          </p:cNvPr>
          <p:cNvSpPr/>
          <p:nvPr/>
        </p:nvSpPr>
        <p:spPr>
          <a:xfrm>
            <a:off x="5242936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D04D5BAE-14A2-4C4A-A226-DE2FB1A603F8}"/>
              </a:ext>
            </a:extLst>
          </p:cNvPr>
          <p:cNvSpPr/>
          <p:nvPr/>
        </p:nvSpPr>
        <p:spPr>
          <a:xfrm>
            <a:off x="4769307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6" name="Rektangel 25">
            <a:extLst>
              <a:ext uri="{FF2B5EF4-FFF2-40B4-BE49-F238E27FC236}">
                <a16:creationId xmlns:a16="http://schemas.microsoft.com/office/drawing/2014/main" id="{423B47D0-77FE-ED48-937A-8A194D69FFED}"/>
              </a:ext>
            </a:extLst>
          </p:cNvPr>
          <p:cNvSpPr/>
          <p:nvPr/>
        </p:nvSpPr>
        <p:spPr>
          <a:xfrm>
            <a:off x="3821686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7" name="Rektangel 26">
            <a:extLst>
              <a:ext uri="{FF2B5EF4-FFF2-40B4-BE49-F238E27FC236}">
                <a16:creationId xmlns:a16="http://schemas.microsoft.com/office/drawing/2014/main" id="{8994D8A8-8172-4E44-A813-399352877B00}"/>
              </a:ext>
            </a:extLst>
          </p:cNvPr>
          <p:cNvSpPr/>
          <p:nvPr/>
        </p:nvSpPr>
        <p:spPr>
          <a:xfrm>
            <a:off x="4289436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40" name="Bildobjekt 39">
            <a:extLst>
              <a:ext uri="{FF2B5EF4-FFF2-40B4-BE49-F238E27FC236}">
                <a16:creationId xmlns:a16="http://schemas.microsoft.com/office/drawing/2014/main" id="{974E3D1C-E102-3747-B007-277D4FDBC3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569" y="5955282"/>
            <a:ext cx="468599" cy="205726"/>
          </a:xfrm>
          <a:prstGeom prst="rect">
            <a:avLst/>
          </a:prstGeom>
        </p:spPr>
      </p:pic>
      <p:pic>
        <p:nvPicPr>
          <p:cNvPr id="41" name="Bildobjekt 40">
            <a:extLst>
              <a:ext uri="{FF2B5EF4-FFF2-40B4-BE49-F238E27FC236}">
                <a16:creationId xmlns:a16="http://schemas.microsoft.com/office/drawing/2014/main" id="{80660A50-C55E-CA4C-82E8-892734F42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340" y="5955282"/>
            <a:ext cx="377165" cy="205726"/>
          </a:xfrm>
          <a:prstGeom prst="rect">
            <a:avLst/>
          </a:prstGeom>
        </p:spPr>
      </p:pic>
      <p:pic>
        <p:nvPicPr>
          <p:cNvPr id="42" name="Bildobjekt 41">
            <a:extLst>
              <a:ext uri="{FF2B5EF4-FFF2-40B4-BE49-F238E27FC236}">
                <a16:creationId xmlns:a16="http://schemas.microsoft.com/office/drawing/2014/main" id="{FF27ECCA-F08A-BC41-A13A-79361FE9C7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6511" y="5967890"/>
            <a:ext cx="493525" cy="193118"/>
          </a:xfrm>
          <a:prstGeom prst="rect">
            <a:avLst/>
          </a:prstGeom>
        </p:spPr>
      </p:pic>
      <p:pic>
        <p:nvPicPr>
          <p:cNvPr id="43" name="Bildobjekt 42">
            <a:extLst>
              <a:ext uri="{FF2B5EF4-FFF2-40B4-BE49-F238E27FC236}">
                <a16:creationId xmlns:a16="http://schemas.microsoft.com/office/drawing/2014/main" id="{57D661D4-CD3A-A54E-8825-94B9E80D85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44" name="Bildobjekt 43">
            <a:extLst>
              <a:ext uri="{FF2B5EF4-FFF2-40B4-BE49-F238E27FC236}">
                <a16:creationId xmlns:a16="http://schemas.microsoft.com/office/drawing/2014/main" id="{84E21AFB-5A2B-5345-B033-8D41789EA3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2524" y="5844295"/>
            <a:ext cx="221699" cy="316713"/>
          </a:xfrm>
          <a:prstGeom prst="rect">
            <a:avLst/>
          </a:prstGeom>
        </p:spPr>
      </p:pic>
      <p:pic>
        <p:nvPicPr>
          <p:cNvPr id="45" name="Bildobjekt 44">
            <a:extLst>
              <a:ext uri="{FF2B5EF4-FFF2-40B4-BE49-F238E27FC236}">
                <a16:creationId xmlns:a16="http://schemas.microsoft.com/office/drawing/2014/main" id="{8FCB9714-2FBE-6847-B375-D23BC66DF8C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46" name="Bildobjekt 45">
            <a:extLst>
              <a:ext uri="{FF2B5EF4-FFF2-40B4-BE49-F238E27FC236}">
                <a16:creationId xmlns:a16="http://schemas.microsoft.com/office/drawing/2014/main" id="{11FF019F-C5D6-B346-BD93-FE95BD9877B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394" y="5867430"/>
            <a:ext cx="278127" cy="293578"/>
          </a:xfrm>
          <a:prstGeom prst="rect">
            <a:avLst/>
          </a:prstGeom>
          <a:ln>
            <a:noFill/>
          </a:ln>
        </p:spPr>
      </p:pic>
      <p:pic>
        <p:nvPicPr>
          <p:cNvPr id="49" name="Bildobjekt 48" descr="En bild som visar text, clipart&#10;&#10;Automatiskt genererad beskrivning">
            <a:extLst>
              <a:ext uri="{FF2B5EF4-FFF2-40B4-BE49-F238E27FC236}">
                <a16:creationId xmlns:a16="http://schemas.microsoft.com/office/drawing/2014/main" id="{512835B0-7319-8E42-B5E2-57B0A735493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6979" y="5925756"/>
            <a:ext cx="470503" cy="235252"/>
          </a:xfrm>
          <a:prstGeom prst="rect">
            <a:avLst/>
          </a:prstGeom>
        </p:spPr>
      </p:pic>
      <p:cxnSp>
        <p:nvCxnSpPr>
          <p:cNvPr id="3" name="Rak 2">
            <a:extLst>
              <a:ext uri="{FF2B5EF4-FFF2-40B4-BE49-F238E27FC236}">
                <a16:creationId xmlns:a16="http://schemas.microsoft.com/office/drawing/2014/main" id="{B90CE4EF-1623-6245-A567-278D2EE138C4}"/>
              </a:ext>
            </a:extLst>
          </p:cNvPr>
          <p:cNvCxnSpPr/>
          <p:nvPr/>
        </p:nvCxnSpPr>
        <p:spPr>
          <a:xfrm>
            <a:off x="445595" y="5706317"/>
            <a:ext cx="52954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Bildobjekt 5">
            <a:extLst>
              <a:ext uri="{FF2B5EF4-FFF2-40B4-BE49-F238E27FC236}">
                <a16:creationId xmlns:a16="http://schemas.microsoft.com/office/drawing/2014/main" id="{CE387FC0-A346-C848-AF8A-1931804A0B9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96772" y="4299723"/>
            <a:ext cx="416800" cy="1026535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FC5E74BF-300D-B841-B7CD-6CF3A42BCFFD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2908" y="4308055"/>
            <a:ext cx="416800" cy="1026535"/>
          </a:xfrm>
          <a:prstGeom prst="rect">
            <a:avLst/>
          </a:prstGeom>
        </p:spPr>
      </p:pic>
      <p:pic>
        <p:nvPicPr>
          <p:cNvPr id="16" name="Bildobjekt 15">
            <a:extLst>
              <a:ext uri="{FF2B5EF4-FFF2-40B4-BE49-F238E27FC236}">
                <a16:creationId xmlns:a16="http://schemas.microsoft.com/office/drawing/2014/main" id="{A073E7B0-7753-B648-A1E6-9EFF3001842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49044" y="4308055"/>
            <a:ext cx="416800" cy="1026535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123081CF-9B9D-C346-92F3-50BEEACA4C64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5181" y="4313463"/>
            <a:ext cx="416800" cy="1026535"/>
          </a:xfrm>
          <a:prstGeom prst="rect">
            <a:avLst/>
          </a:prstGeom>
        </p:spPr>
      </p:pic>
      <p:pic>
        <p:nvPicPr>
          <p:cNvPr id="9" name="Bildobjekt 8" descr="En bild som visar person, byxor&#10;&#10;Automatiskt genererad beskrivning">
            <a:extLst>
              <a:ext uri="{FF2B5EF4-FFF2-40B4-BE49-F238E27FC236}">
                <a16:creationId xmlns:a16="http://schemas.microsoft.com/office/drawing/2014/main" id="{A1CD1DD6-60E8-574E-BB7F-2339B5A88B1B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6098" y="550452"/>
            <a:ext cx="2223531" cy="5672755"/>
          </a:xfrm>
          <a:prstGeom prst="rect">
            <a:avLst/>
          </a:prstGeom>
        </p:spPr>
      </p:pic>
      <p:sp>
        <p:nvSpPr>
          <p:cNvPr id="28" name="Rektangel 27">
            <a:extLst>
              <a:ext uri="{FF2B5EF4-FFF2-40B4-BE49-F238E27FC236}">
                <a16:creationId xmlns:a16="http://schemas.microsoft.com/office/drawing/2014/main" id="{E8706D4D-1F52-0449-9456-DFD8B31008D4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9" name="Bildobjekt 28" descr="En bild som visar text, clipart&#10;&#10;Automatiskt genererad beskrivning">
            <a:extLst>
              <a:ext uri="{FF2B5EF4-FFF2-40B4-BE49-F238E27FC236}">
                <a16:creationId xmlns:a16="http://schemas.microsoft.com/office/drawing/2014/main" id="{CA52B6F2-9F78-45E3-912D-0233F4E81FFC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4649" y="5884800"/>
            <a:ext cx="276195" cy="276195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746EBDAF-09E9-4F5B-9097-A727570DC61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98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5215929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Varselbyxa Green</a:t>
            </a:r>
            <a:r>
              <a:rPr lang="en-US" sz="3200" b="1">
                <a:latin typeface="Aller" panose="02000503030000020004" pitchFamily="2" charset="0"/>
              </a:rPr>
              <a:t> </a:t>
            </a:r>
          </a:p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0"/>
              </a:rPr>
              <a:t>2649 GPLU, klass 1 </a:t>
            </a:r>
            <a:endParaRPr lang="en-US" sz="1600" b="1">
              <a:effectLst/>
              <a:latin typeface="Aller" panose="0200050303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</a:pPr>
            <a:r>
              <a:rPr lang="sv-SE" sz="2400">
                <a:latin typeface="Aller Light" panose="02000503000000020004" pitchFamily="2" charset="77"/>
              </a:rPr>
              <a:t>Varselbyxa Green</a:t>
            </a:r>
            <a:r>
              <a:rPr lang="en-US" sz="2400">
                <a:latin typeface="Aller Light" panose="0200050300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US" sz="2400">
                <a:latin typeface="Aller Light" panose="0200050300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>
                <a:latin typeface="Aller Light" panose="0200050300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2652 GPLU k</a:t>
            </a:r>
            <a:r>
              <a:rPr lang="en-US" sz="2400">
                <a:effectLst/>
                <a:latin typeface="Aller Light" panose="0200050300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lass 1, dam</a:t>
            </a:r>
            <a:endParaRPr lang="sv-SE" sz="2400" dirty="0">
              <a:latin typeface="Aller Light" panose="02000503000000020004" pitchFamily="2" charset="77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3060000"/>
            <a:ext cx="4056980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baseline="300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Servicebyxor med hantverkarfunktioner och knäfickor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Dold knapp framtill </a:t>
            </a:r>
            <a:r>
              <a:rPr lang="sv-SE" sz="1100">
                <a:latin typeface="Aller Light" panose="02000503000000020004" pitchFamily="2" charset="77"/>
              </a:rPr>
              <a:t>förhindrar repor</a:t>
            </a:r>
            <a:endParaRPr lang="en" sz="110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Benlängden kan justeras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Extra stor storleksbredd</a:t>
            </a: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134238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 286 Varsel Orange/Grå C44-C70, C146-C160, D84-D136.</a:t>
            </a:r>
          </a:p>
          <a:p>
            <a:r>
              <a:rPr lang="sv-SE" sz="800" b="1" dirty="0">
                <a:latin typeface="Aller" panose="02000503030000020004" pitchFamily="2" charset="77"/>
              </a:rPr>
              <a:t>Dam</a:t>
            </a:r>
            <a:r>
              <a:rPr lang="en" sz="800" b="1" dirty="0">
                <a:latin typeface="Aller" panose="02000503030000020004" pitchFamily="2" charset="77"/>
              </a:rPr>
              <a:t> - </a:t>
            </a:r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131983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C34-C50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4EB957A8-B102-A84B-BD2D-11C5B0005DB0}"/>
              </a:ext>
            </a:extLst>
          </p:cNvPr>
          <p:cNvSpPr/>
          <p:nvPr/>
        </p:nvSpPr>
        <p:spPr>
          <a:xfrm>
            <a:off x="5680595" y="544181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D0849242-369F-434E-9CF3-E0A08C5BEBD2}"/>
              </a:ext>
            </a:extLst>
          </p:cNvPr>
          <p:cNvSpPr/>
          <p:nvPr/>
        </p:nvSpPr>
        <p:spPr>
          <a:xfrm>
            <a:off x="5146146" y="543641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5EE0E739-4441-4B42-A9D1-68136657C69F}"/>
              </a:ext>
            </a:extLst>
          </p:cNvPr>
          <p:cNvSpPr/>
          <p:nvPr/>
        </p:nvSpPr>
        <p:spPr>
          <a:xfrm>
            <a:off x="4077246" y="544181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072073D0-7FA6-4B46-8686-AD5DE325523A}"/>
              </a:ext>
            </a:extLst>
          </p:cNvPr>
          <p:cNvSpPr/>
          <p:nvPr/>
        </p:nvSpPr>
        <p:spPr>
          <a:xfrm>
            <a:off x="4611696" y="544181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38" name="Bildobjekt 37">
            <a:extLst>
              <a:ext uri="{FF2B5EF4-FFF2-40B4-BE49-F238E27FC236}">
                <a16:creationId xmlns:a16="http://schemas.microsoft.com/office/drawing/2014/main" id="{6843F8FB-5A60-3E4B-95B1-AD6227393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316" y="5955282"/>
            <a:ext cx="468599" cy="205726"/>
          </a:xfrm>
          <a:prstGeom prst="rect">
            <a:avLst/>
          </a:prstGeom>
        </p:spPr>
      </p:pic>
      <p:pic>
        <p:nvPicPr>
          <p:cNvPr id="39" name="Bildobjekt 38">
            <a:extLst>
              <a:ext uri="{FF2B5EF4-FFF2-40B4-BE49-F238E27FC236}">
                <a16:creationId xmlns:a16="http://schemas.microsoft.com/office/drawing/2014/main" id="{C308E1EF-FAEE-4341-BA83-EF415B38BE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087" y="5955282"/>
            <a:ext cx="377165" cy="205726"/>
          </a:xfrm>
          <a:prstGeom prst="rect">
            <a:avLst/>
          </a:prstGeom>
        </p:spPr>
      </p:pic>
      <p:pic>
        <p:nvPicPr>
          <p:cNvPr id="40" name="Bildobjekt 39">
            <a:extLst>
              <a:ext uri="{FF2B5EF4-FFF2-40B4-BE49-F238E27FC236}">
                <a16:creationId xmlns:a16="http://schemas.microsoft.com/office/drawing/2014/main" id="{140C05A2-BA4E-D147-9B3C-9D9B82C661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2258" y="5967890"/>
            <a:ext cx="493525" cy="193118"/>
          </a:xfrm>
          <a:prstGeom prst="rect">
            <a:avLst/>
          </a:prstGeom>
        </p:spPr>
      </p:pic>
      <p:pic>
        <p:nvPicPr>
          <p:cNvPr id="41" name="Bildobjekt 40">
            <a:extLst>
              <a:ext uri="{FF2B5EF4-FFF2-40B4-BE49-F238E27FC236}">
                <a16:creationId xmlns:a16="http://schemas.microsoft.com/office/drawing/2014/main" id="{58CCE5C0-C0B2-C240-80FE-97DEE530D2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42" name="Bildobjekt 41">
            <a:extLst>
              <a:ext uri="{FF2B5EF4-FFF2-40B4-BE49-F238E27FC236}">
                <a16:creationId xmlns:a16="http://schemas.microsoft.com/office/drawing/2014/main" id="{19E00511-C5A9-4A41-B662-73CEC01290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8271" y="5844295"/>
            <a:ext cx="221699" cy="316713"/>
          </a:xfrm>
          <a:prstGeom prst="rect">
            <a:avLst/>
          </a:prstGeom>
        </p:spPr>
      </p:pic>
      <p:pic>
        <p:nvPicPr>
          <p:cNvPr id="43" name="Bildobjekt 42">
            <a:extLst>
              <a:ext uri="{FF2B5EF4-FFF2-40B4-BE49-F238E27FC236}">
                <a16:creationId xmlns:a16="http://schemas.microsoft.com/office/drawing/2014/main" id="{BF4A917F-EB88-174C-859C-F7D117EE660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47" name="Bildobjekt 46" descr="En bild som visar text, clipart&#10;&#10;Automatiskt genererad beskrivning">
            <a:extLst>
              <a:ext uri="{FF2B5EF4-FFF2-40B4-BE49-F238E27FC236}">
                <a16:creationId xmlns:a16="http://schemas.microsoft.com/office/drawing/2014/main" id="{AA3B3F9B-28A4-0445-ACD9-9CA5F4886A6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2726" y="5925756"/>
            <a:ext cx="470503" cy="235252"/>
          </a:xfrm>
          <a:prstGeom prst="rect">
            <a:avLst/>
          </a:prstGeom>
        </p:spPr>
      </p:pic>
      <p:cxnSp>
        <p:nvCxnSpPr>
          <p:cNvPr id="48" name="Rak 47">
            <a:extLst>
              <a:ext uri="{FF2B5EF4-FFF2-40B4-BE49-F238E27FC236}">
                <a16:creationId xmlns:a16="http://schemas.microsoft.com/office/drawing/2014/main" id="{C17236CC-DD01-704B-8BAF-7E8FAA08509D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6504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5EA8C8D0-A353-5E4C-AB2F-6AEDBA09B2F2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0162" y="5884800"/>
            <a:ext cx="261670" cy="276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846129D1-2F18-A741-A671-1686A1FFD70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72726" y="4305383"/>
            <a:ext cx="417232" cy="1070354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36D9DE0E-152C-2D4E-877B-B2E57D7865B7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4439" y="4305382"/>
            <a:ext cx="417232" cy="1070354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26B74D79-1FC8-DF42-BD46-7C3C37FFFD8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36152" y="4295122"/>
            <a:ext cx="417232" cy="1070354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0F6EF662-DBED-4741-868A-413C9E0E4A1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67865" y="4295122"/>
            <a:ext cx="417807" cy="1070355"/>
          </a:xfrm>
          <a:prstGeom prst="rect">
            <a:avLst/>
          </a:prstGeom>
        </p:spPr>
      </p:pic>
      <p:pic>
        <p:nvPicPr>
          <p:cNvPr id="28" name="Bildobjekt 27" descr="En bild som visar text, clipart&#10;&#10;Automatiskt genererad beskrivning">
            <a:extLst>
              <a:ext uri="{FF2B5EF4-FFF2-40B4-BE49-F238E27FC236}">
                <a16:creationId xmlns:a16="http://schemas.microsoft.com/office/drawing/2014/main" id="{06D981D6-2109-204E-9002-4BCA0B6CC5E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524" y="5881051"/>
            <a:ext cx="276205" cy="276205"/>
          </a:xfrm>
          <a:prstGeom prst="rect">
            <a:avLst/>
          </a:prstGeom>
        </p:spPr>
      </p:pic>
      <p:pic>
        <p:nvPicPr>
          <p:cNvPr id="3" name="Bildobjekt 2" descr="En bild som visar person, kläder, har på sig, byxor&#10;&#10;Automatiskt genererad beskrivning">
            <a:extLst>
              <a:ext uri="{FF2B5EF4-FFF2-40B4-BE49-F238E27FC236}">
                <a16:creationId xmlns:a16="http://schemas.microsoft.com/office/drawing/2014/main" id="{A56AC111-AF91-4940-A21C-F7B28B83972F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53750" y="488418"/>
            <a:ext cx="2207342" cy="5865446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74E5CA64-B553-6E4C-8C2F-E754DD551724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0585" y="551772"/>
            <a:ext cx="2261697" cy="5802091"/>
          </a:xfrm>
          <a:prstGeom prst="rect">
            <a:avLst/>
          </a:prstGeom>
        </p:spPr>
      </p:pic>
      <p:sp>
        <p:nvSpPr>
          <p:cNvPr id="31" name="Rektangel 30">
            <a:extLst>
              <a:ext uri="{FF2B5EF4-FFF2-40B4-BE49-F238E27FC236}">
                <a16:creationId xmlns:a16="http://schemas.microsoft.com/office/drawing/2014/main" id="{D334F51E-069B-2442-A7B4-67AFCC15C040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9" name="Bildobjekt 28">
            <a:extLst>
              <a:ext uri="{FF2B5EF4-FFF2-40B4-BE49-F238E27FC236}">
                <a16:creationId xmlns:a16="http://schemas.microsoft.com/office/drawing/2014/main" id="{8FD65622-C6A0-4439-B06E-F496D5523D9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88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Bildobjekt 30">
            <a:extLst>
              <a:ext uri="{FF2B5EF4-FFF2-40B4-BE49-F238E27FC236}">
                <a16:creationId xmlns:a16="http://schemas.microsoft.com/office/drawing/2014/main" id="{15847CF9-D072-6E47-AFC7-5A2590BD764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13647" y="518951"/>
            <a:ext cx="2297193" cy="5820098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5205296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Varselbyxa Green </a:t>
            </a:r>
            <a:b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2651 </a:t>
            </a:r>
            <a:r>
              <a:rPr lang="en-US" sz="3200" b="1">
                <a:latin typeface="Aller" panose="02000503030000020004" pitchFamily="2" charset="0"/>
              </a:rPr>
              <a:t>GPLU, klass 2</a:t>
            </a:r>
            <a:endParaRPr lang="en-US" sz="1600" b="1" dirty="0">
              <a:effectLst/>
              <a:latin typeface="Aller" panose="02000503030000020004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</a:pPr>
            <a:r>
              <a:rPr lang="sv-SE" sz="2400">
                <a:latin typeface="Aller Light" panose="02000503000000020004" pitchFamily="2" charset="77"/>
              </a:rPr>
              <a:t>Varselbyxa Green </a:t>
            </a:r>
            <a:br>
              <a:rPr lang="sv-SE" sz="2400">
                <a:latin typeface="Aller Light" panose="02000503000000020004" pitchFamily="2" charset="77"/>
              </a:rPr>
            </a:br>
            <a:r>
              <a:rPr lang="sv-SE" sz="2400">
                <a:latin typeface="Aller Light" panose="02000503000000020004" pitchFamily="2" charset="77"/>
              </a:rPr>
              <a:t>2642</a:t>
            </a:r>
            <a:r>
              <a:rPr lang="en-US" sz="2400">
                <a:latin typeface="Aller Light" panose="02000503000000020004" pitchFamily="2" charset="77"/>
                <a:cs typeface="Times New Roman" panose="02020603050405020304" pitchFamily="18" charset="0"/>
              </a:rPr>
              <a:t> </a:t>
            </a:r>
            <a:r>
              <a:rPr lang="en-US" sz="2400">
                <a:effectLst/>
                <a:latin typeface="Aller Light" panose="0200050300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GPLU klass 2, dam</a:t>
            </a:r>
            <a:endParaRPr lang="sv-SE" sz="2400" dirty="0">
              <a:latin typeface="Aller Light" panose="02000503000000020004" pitchFamily="2" charset="77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3060000"/>
            <a:ext cx="4061685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baseline="300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Servicebyxor med hantverkarfunktioner och knäfickor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Dold knapp framtill </a:t>
            </a:r>
            <a:r>
              <a:rPr lang="sv-SE" sz="1100">
                <a:latin typeface="Aller Light" panose="02000503000000020004" pitchFamily="2" charset="77"/>
              </a:rPr>
              <a:t>förhindrar repor</a:t>
            </a:r>
            <a:endParaRPr lang="en" sz="110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Benlängden kan justeras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Extra stor storleksbredd</a:t>
            </a: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131982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 286 Varsel Orange/Grå C44-C70, C146-C160, D84-D136.</a:t>
            </a:r>
          </a:p>
          <a:p>
            <a:r>
              <a:rPr lang="sv-SE" sz="800" b="1" dirty="0">
                <a:latin typeface="Aller" panose="02000503030000020004" pitchFamily="2" charset="77"/>
              </a:rPr>
              <a:t>Dam</a:t>
            </a:r>
            <a:r>
              <a:rPr lang="en" sz="800" b="1" dirty="0">
                <a:latin typeface="Aller" panose="02000503030000020004" pitchFamily="2" charset="77"/>
              </a:rPr>
              <a:t> - </a:t>
            </a:r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131973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C34-C50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sp>
        <p:nvSpPr>
          <p:cNvPr id="39" name="Rektangel 38">
            <a:extLst>
              <a:ext uri="{FF2B5EF4-FFF2-40B4-BE49-F238E27FC236}">
                <a16:creationId xmlns:a16="http://schemas.microsoft.com/office/drawing/2014/main" id="{500D3CD0-939E-984A-B468-8D7D5BA89C26}"/>
              </a:ext>
            </a:extLst>
          </p:cNvPr>
          <p:cNvSpPr/>
          <p:nvPr/>
        </p:nvSpPr>
        <p:spPr>
          <a:xfrm>
            <a:off x="5330466" y="5399412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40" name="Rektangel 39">
            <a:extLst>
              <a:ext uri="{FF2B5EF4-FFF2-40B4-BE49-F238E27FC236}">
                <a16:creationId xmlns:a16="http://schemas.microsoft.com/office/drawing/2014/main" id="{3BC901ED-DABE-004D-B73B-13B1EE72626B}"/>
              </a:ext>
            </a:extLst>
          </p:cNvPr>
          <p:cNvSpPr/>
          <p:nvPr/>
        </p:nvSpPr>
        <p:spPr>
          <a:xfrm>
            <a:off x="4822707" y="539401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41" name="Rektangel 40">
            <a:extLst>
              <a:ext uri="{FF2B5EF4-FFF2-40B4-BE49-F238E27FC236}">
                <a16:creationId xmlns:a16="http://schemas.microsoft.com/office/drawing/2014/main" id="{DA84D88F-276A-4C4C-A6A1-CC5B71E8F8C5}"/>
              </a:ext>
            </a:extLst>
          </p:cNvPr>
          <p:cNvSpPr/>
          <p:nvPr/>
        </p:nvSpPr>
        <p:spPr>
          <a:xfrm>
            <a:off x="3807191" y="539941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42" name="Rektangel 41">
            <a:extLst>
              <a:ext uri="{FF2B5EF4-FFF2-40B4-BE49-F238E27FC236}">
                <a16:creationId xmlns:a16="http://schemas.microsoft.com/office/drawing/2014/main" id="{F1DD2F67-D598-414D-A60F-A1B3F33C2D09}"/>
              </a:ext>
            </a:extLst>
          </p:cNvPr>
          <p:cNvSpPr/>
          <p:nvPr/>
        </p:nvSpPr>
        <p:spPr>
          <a:xfrm>
            <a:off x="4314949" y="539941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43" name="Bildobjekt 42">
            <a:extLst>
              <a:ext uri="{FF2B5EF4-FFF2-40B4-BE49-F238E27FC236}">
                <a16:creationId xmlns:a16="http://schemas.microsoft.com/office/drawing/2014/main" id="{64588FC5-B4B4-B243-A968-42F135047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625" y="5967890"/>
            <a:ext cx="468599" cy="205726"/>
          </a:xfrm>
          <a:prstGeom prst="rect">
            <a:avLst/>
          </a:prstGeom>
        </p:spPr>
      </p:pic>
      <p:pic>
        <p:nvPicPr>
          <p:cNvPr id="44" name="Bildobjekt 43">
            <a:extLst>
              <a:ext uri="{FF2B5EF4-FFF2-40B4-BE49-F238E27FC236}">
                <a16:creationId xmlns:a16="http://schemas.microsoft.com/office/drawing/2014/main" id="{3A8462CE-A8CE-6446-84C4-A4BA270A83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9396" y="5967890"/>
            <a:ext cx="377165" cy="205726"/>
          </a:xfrm>
          <a:prstGeom prst="rect">
            <a:avLst/>
          </a:prstGeom>
        </p:spPr>
      </p:pic>
      <p:pic>
        <p:nvPicPr>
          <p:cNvPr id="45" name="Bildobjekt 44">
            <a:extLst>
              <a:ext uri="{FF2B5EF4-FFF2-40B4-BE49-F238E27FC236}">
                <a16:creationId xmlns:a16="http://schemas.microsoft.com/office/drawing/2014/main" id="{0EA89D80-7589-DC40-B184-672F958376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0567" y="5967890"/>
            <a:ext cx="493525" cy="193118"/>
          </a:xfrm>
          <a:prstGeom prst="rect">
            <a:avLst/>
          </a:prstGeom>
        </p:spPr>
      </p:pic>
      <p:pic>
        <p:nvPicPr>
          <p:cNvPr id="46" name="Bildobjekt 45">
            <a:extLst>
              <a:ext uri="{FF2B5EF4-FFF2-40B4-BE49-F238E27FC236}">
                <a16:creationId xmlns:a16="http://schemas.microsoft.com/office/drawing/2014/main" id="{A8BD53C9-3BA2-DB40-802B-607DCC2281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47" name="Bildobjekt 46">
            <a:extLst>
              <a:ext uri="{FF2B5EF4-FFF2-40B4-BE49-F238E27FC236}">
                <a16:creationId xmlns:a16="http://schemas.microsoft.com/office/drawing/2014/main" id="{BF784D26-58BE-524A-AAA5-20C9E48F03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6580" y="5856903"/>
            <a:ext cx="221699" cy="316713"/>
          </a:xfrm>
          <a:prstGeom prst="rect">
            <a:avLst/>
          </a:prstGeom>
        </p:spPr>
      </p:pic>
      <p:pic>
        <p:nvPicPr>
          <p:cNvPr id="48" name="Bildobjekt 47">
            <a:extLst>
              <a:ext uri="{FF2B5EF4-FFF2-40B4-BE49-F238E27FC236}">
                <a16:creationId xmlns:a16="http://schemas.microsoft.com/office/drawing/2014/main" id="{D1895C29-53E6-9849-839E-DB163F823FD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49" name="Bildobjekt 48">
            <a:extLst>
              <a:ext uri="{FF2B5EF4-FFF2-40B4-BE49-F238E27FC236}">
                <a16:creationId xmlns:a16="http://schemas.microsoft.com/office/drawing/2014/main" id="{C5019A0D-7736-B142-A762-3619A3D59AA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000" y="5851062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52" name="Bildobjekt 51" descr="En bild som visar text, clipart&#10;&#10;Automatiskt genererad beskrivning">
            <a:extLst>
              <a:ext uri="{FF2B5EF4-FFF2-40B4-BE49-F238E27FC236}">
                <a16:creationId xmlns:a16="http://schemas.microsoft.com/office/drawing/2014/main" id="{79BD9E10-D2CF-584E-B6E1-EBA59B85667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035" y="5925756"/>
            <a:ext cx="470503" cy="235252"/>
          </a:xfrm>
          <a:prstGeom prst="rect">
            <a:avLst/>
          </a:prstGeom>
        </p:spPr>
      </p:pic>
      <p:cxnSp>
        <p:nvCxnSpPr>
          <p:cNvPr id="53" name="Rak 52">
            <a:extLst>
              <a:ext uri="{FF2B5EF4-FFF2-40B4-BE49-F238E27FC236}">
                <a16:creationId xmlns:a16="http://schemas.microsoft.com/office/drawing/2014/main" id="{9EBF1133-2EEE-3B44-92FC-64A3ECB86A13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35978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Bildobjekt 3">
            <a:extLst>
              <a:ext uri="{FF2B5EF4-FFF2-40B4-BE49-F238E27FC236}">
                <a16:creationId xmlns:a16="http://schemas.microsoft.com/office/drawing/2014/main" id="{2DEDA246-0E49-A642-BA3D-F76AE209DCD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0489" y="4309671"/>
            <a:ext cx="411573" cy="1042751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14998847-A997-6549-B1B4-DF7B60E55DE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4886" y="4309671"/>
            <a:ext cx="411573" cy="1042751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A1976FA6-119E-614E-8862-11CDF4ADA30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7254" y="4309671"/>
            <a:ext cx="415631" cy="1042751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B67837F9-B82F-9F44-B641-9B20252CE835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9343" y="4309671"/>
            <a:ext cx="415631" cy="1042751"/>
          </a:xfrm>
          <a:prstGeom prst="rect">
            <a:avLst/>
          </a:prstGeom>
        </p:spPr>
      </p:pic>
      <p:pic>
        <p:nvPicPr>
          <p:cNvPr id="5" name="Bildobjekt 4" descr="En bild som visar text, clipart&#10;&#10;Automatiskt genererad beskrivning">
            <a:extLst>
              <a:ext uri="{FF2B5EF4-FFF2-40B4-BE49-F238E27FC236}">
                <a16:creationId xmlns:a16="http://schemas.microsoft.com/office/drawing/2014/main" id="{EA3E6053-0099-564B-A494-8BE01058B23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4649" y="5884800"/>
            <a:ext cx="276195" cy="276195"/>
          </a:xfrm>
          <a:prstGeom prst="rect">
            <a:avLst/>
          </a:prstGeom>
        </p:spPr>
      </p:pic>
      <p:pic>
        <p:nvPicPr>
          <p:cNvPr id="9" name="Bildobjekt 8" descr="En bild som visar kläder, person, byxor&#10;&#10;Automatiskt genererad beskrivning">
            <a:extLst>
              <a:ext uri="{FF2B5EF4-FFF2-40B4-BE49-F238E27FC236}">
                <a16:creationId xmlns:a16="http://schemas.microsoft.com/office/drawing/2014/main" id="{BB2D94C3-0849-8F45-944D-B89271E6C606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3282" y="488418"/>
            <a:ext cx="2228807" cy="5820098"/>
          </a:xfrm>
          <a:prstGeom prst="rect">
            <a:avLst/>
          </a:prstGeom>
        </p:spPr>
      </p:pic>
      <p:sp>
        <p:nvSpPr>
          <p:cNvPr id="28" name="Rektangel 27">
            <a:extLst>
              <a:ext uri="{FF2B5EF4-FFF2-40B4-BE49-F238E27FC236}">
                <a16:creationId xmlns:a16="http://schemas.microsoft.com/office/drawing/2014/main" id="{ACF5C49C-8997-D34F-ABDE-86770FDE18E3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4258BEFB-11B2-4CE4-88C5-7A48104A1DF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415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3740692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Varselbyxa Green </a:t>
            </a:r>
            <a:r>
              <a:rPr lang="en-US" sz="3200" b="1">
                <a:latin typeface="Aller" panose="02000503030000020004" pitchFamily="2" charset="0"/>
              </a:rPr>
              <a:t>2668 GPLU, klass 1</a:t>
            </a:r>
            <a:endParaRPr lang="sv-SE" sz="3200" b="1" dirty="0">
              <a:latin typeface="Aller" panose="02000503030000020004" pitchFamily="2" charset="0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2147361"/>
            <a:ext cx="414646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baseline="300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Servicebyxor </a:t>
            </a:r>
            <a:r>
              <a:rPr lang="en" sz="1100">
                <a:latin typeface="Aller Light" panose="02000503000000020004" pitchFamily="2" charset="77"/>
              </a:rPr>
              <a:t>med </a:t>
            </a:r>
            <a:r>
              <a:rPr lang="sv-SE" sz="1100">
                <a:latin typeface="Aller Light" panose="02000503000000020004" pitchFamily="2" charset="77"/>
              </a:rPr>
              <a:t>rymlig benficka för t ex handterminal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knäfickor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Dold knapp framtill </a:t>
            </a:r>
            <a:r>
              <a:rPr lang="sv-SE" sz="1100">
                <a:latin typeface="Aller Light" panose="02000503000000020004" pitchFamily="2" charset="77"/>
              </a:rPr>
              <a:t>förhindrar repor</a:t>
            </a:r>
            <a:endParaRPr lang="en" sz="110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Benlängden kan justeras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Extra stor storleksbredd</a:t>
            </a: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82485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134271</a:t>
            </a:r>
            <a:r>
              <a:rPr lang="en" sz="800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CAC76348-73C2-C049-88CA-BA17680A7946}"/>
              </a:ext>
            </a:extLst>
          </p:cNvPr>
          <p:cNvSpPr/>
          <p:nvPr/>
        </p:nvSpPr>
        <p:spPr>
          <a:xfrm>
            <a:off x="5312195" y="538499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8CAA2C94-D3A2-A741-9BE1-097C18C45C31}"/>
              </a:ext>
            </a:extLst>
          </p:cNvPr>
          <p:cNvSpPr/>
          <p:nvPr/>
        </p:nvSpPr>
        <p:spPr>
          <a:xfrm>
            <a:off x="4807242" y="5379591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753DCDF8-00B7-5642-B51B-796D150EC0F7}"/>
              </a:ext>
            </a:extLst>
          </p:cNvPr>
          <p:cNvSpPr/>
          <p:nvPr/>
        </p:nvSpPr>
        <p:spPr>
          <a:xfrm>
            <a:off x="3827314" y="5384991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227438C6-415F-4543-B3AA-64441AAC3629}"/>
              </a:ext>
            </a:extLst>
          </p:cNvPr>
          <p:cNvSpPr/>
          <p:nvPr/>
        </p:nvSpPr>
        <p:spPr>
          <a:xfrm>
            <a:off x="4317278" y="5384991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29" name="Bildobjekt 28">
            <a:extLst>
              <a:ext uri="{FF2B5EF4-FFF2-40B4-BE49-F238E27FC236}">
                <a16:creationId xmlns:a16="http://schemas.microsoft.com/office/drawing/2014/main" id="{29BD395F-69E5-984A-9645-7102842CA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666" y="5955282"/>
            <a:ext cx="468599" cy="205726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FA38A0FB-ED7B-104A-9D72-8DB67312D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437" y="5955282"/>
            <a:ext cx="377165" cy="205726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DBDEEF24-2112-5246-8A8B-A8762F6A0F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6608" y="5967890"/>
            <a:ext cx="493525" cy="193118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788D8431-81DC-6E48-AB47-825C3D2459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E7E264DE-AD77-4741-B0E2-AF168B5E9B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2621" y="5844295"/>
            <a:ext cx="221699" cy="316713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45EF8DF1-A892-4646-A852-01900E8B361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D340E386-569D-9C40-A9F0-25F51914CF6D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1041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38" name="Bildobjekt 37" descr="En bild som visar text, clipart&#10;&#10;Automatiskt genererad beskrivning">
            <a:extLst>
              <a:ext uri="{FF2B5EF4-FFF2-40B4-BE49-F238E27FC236}">
                <a16:creationId xmlns:a16="http://schemas.microsoft.com/office/drawing/2014/main" id="{7FD253D0-B154-E24E-B1FA-16B1EEF72E2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076" y="5925756"/>
            <a:ext cx="470503" cy="235252"/>
          </a:xfrm>
          <a:prstGeom prst="rect">
            <a:avLst/>
          </a:prstGeom>
        </p:spPr>
      </p:pic>
      <p:cxnSp>
        <p:nvCxnSpPr>
          <p:cNvPr id="39" name="Rak 38">
            <a:extLst>
              <a:ext uri="{FF2B5EF4-FFF2-40B4-BE49-F238E27FC236}">
                <a16:creationId xmlns:a16="http://schemas.microsoft.com/office/drawing/2014/main" id="{682BAF5E-8F87-8248-8683-747B067964FF}"/>
              </a:ext>
            </a:extLst>
          </p:cNvPr>
          <p:cNvCxnSpPr/>
          <p:nvPr/>
        </p:nvCxnSpPr>
        <p:spPr>
          <a:xfrm>
            <a:off x="445595" y="5706317"/>
            <a:ext cx="52954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96EB1C2D-1693-044B-9CB4-BBADAC90C348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77986" y="4249712"/>
            <a:ext cx="418317" cy="1071660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87056104-1F68-7F49-8FD0-94344DCA2E2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1731" y="4249711"/>
            <a:ext cx="417741" cy="1071662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0D2B8550-0036-D449-ADDD-5D21B092B830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0692" y="4249713"/>
            <a:ext cx="417166" cy="1071659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AE6E1AD8-65DF-F841-9610-C58A19A8E7D4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79026" y="4249711"/>
            <a:ext cx="417741" cy="1071662"/>
          </a:xfrm>
          <a:prstGeom prst="rect">
            <a:avLst/>
          </a:prstGeom>
        </p:spPr>
      </p:pic>
      <p:pic>
        <p:nvPicPr>
          <p:cNvPr id="40" name="Bildobjekt 39">
            <a:extLst>
              <a:ext uri="{FF2B5EF4-FFF2-40B4-BE49-F238E27FC236}">
                <a16:creationId xmlns:a16="http://schemas.microsoft.com/office/drawing/2014/main" id="{41BA9280-0CC4-CC47-AF85-44291F95545F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3734" y="453720"/>
            <a:ext cx="2300787" cy="5910503"/>
          </a:xfrm>
          <a:prstGeom prst="rect">
            <a:avLst/>
          </a:prstGeom>
        </p:spPr>
      </p:pic>
      <p:pic>
        <p:nvPicPr>
          <p:cNvPr id="27" name="Bildobjekt 26" descr="En bild som visar text, clipart&#10;&#10;Automatiskt genererad beskrivning">
            <a:extLst>
              <a:ext uri="{FF2B5EF4-FFF2-40B4-BE49-F238E27FC236}">
                <a16:creationId xmlns:a16="http://schemas.microsoft.com/office/drawing/2014/main" id="{4485043A-9D1C-2B4C-88DF-9D8B29DF288C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6068" y="5881051"/>
            <a:ext cx="276205" cy="276205"/>
          </a:xfrm>
          <a:prstGeom prst="rect">
            <a:avLst/>
          </a:prstGeom>
        </p:spPr>
      </p:pic>
      <p:pic>
        <p:nvPicPr>
          <p:cNvPr id="4" name="Bildobjekt 3">
            <a:extLst>
              <a:ext uri="{FF2B5EF4-FFF2-40B4-BE49-F238E27FC236}">
                <a16:creationId xmlns:a16="http://schemas.microsoft.com/office/drawing/2014/main" id="{4CCAAF58-FD1A-9246-880F-1FAB90051708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2932" y="455988"/>
            <a:ext cx="2165842" cy="5908235"/>
          </a:xfrm>
          <a:prstGeom prst="rect">
            <a:avLst/>
          </a:prstGeom>
        </p:spPr>
      </p:pic>
      <p:sp>
        <p:nvSpPr>
          <p:cNvPr id="37" name="Rektangel 36">
            <a:extLst>
              <a:ext uri="{FF2B5EF4-FFF2-40B4-BE49-F238E27FC236}">
                <a16:creationId xmlns:a16="http://schemas.microsoft.com/office/drawing/2014/main" id="{CFBFAB15-4C70-B444-A7D9-BC119D87D288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8" name="Bildobjekt 27">
            <a:extLst>
              <a:ext uri="{FF2B5EF4-FFF2-40B4-BE49-F238E27FC236}">
                <a16:creationId xmlns:a16="http://schemas.microsoft.com/office/drawing/2014/main" id="{DD05BFAF-A075-4D99-BCE0-06122D2E69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71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21833" y="900000"/>
            <a:ext cx="400504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hängslebyxa </a:t>
            </a:r>
            <a:b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>
                <a:latin typeface="Aller" panose="02000503030000020004" pitchFamily="2" charset="77"/>
              </a:rPr>
              <a:t>1030 GPLU, klass 2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76000" y="2520000"/>
            <a:ext cx="3773127" cy="2231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baseline="300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Hantverkarfunktioner och knäfickor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Elastiska hängslen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Stor bröstficka med dragkedja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Benlängden kan justeras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Extra stor storleksbredd</a:t>
            </a: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131985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 286 Varsel Orange/Grå C44-C70, C146-C160, D84-D136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F6ABC829-0313-0F45-B301-7E51AFC86F78}"/>
              </a:ext>
            </a:extLst>
          </p:cNvPr>
          <p:cNvSpPr/>
          <p:nvPr/>
        </p:nvSpPr>
        <p:spPr>
          <a:xfrm>
            <a:off x="5348698" y="5407282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BA7DEFD8-B9EA-DB41-A964-F77AF4FC155A}"/>
              </a:ext>
            </a:extLst>
          </p:cNvPr>
          <p:cNvSpPr/>
          <p:nvPr/>
        </p:nvSpPr>
        <p:spPr>
          <a:xfrm>
            <a:off x="4833977" y="540188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FF4A4E7F-51C9-9A43-9C2E-A83D6E0DC911}"/>
              </a:ext>
            </a:extLst>
          </p:cNvPr>
          <p:cNvSpPr/>
          <p:nvPr/>
        </p:nvSpPr>
        <p:spPr>
          <a:xfrm>
            <a:off x="3804535" y="540728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FD76A620-7806-5D46-A041-201D3A95B604}"/>
              </a:ext>
            </a:extLst>
          </p:cNvPr>
          <p:cNvSpPr/>
          <p:nvPr/>
        </p:nvSpPr>
        <p:spPr>
          <a:xfrm>
            <a:off x="4319256" y="540728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29" name="Bildobjekt 28">
            <a:extLst>
              <a:ext uri="{FF2B5EF4-FFF2-40B4-BE49-F238E27FC236}">
                <a16:creationId xmlns:a16="http://schemas.microsoft.com/office/drawing/2014/main" id="{2C877ABA-7C78-1E44-9729-CBAADF3C0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869" y="5955282"/>
            <a:ext cx="468599" cy="205726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FABDD3F2-4E56-4D45-B8B9-98C688CD5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2640" y="5955282"/>
            <a:ext cx="377165" cy="205726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270E486B-6C79-2B4C-9A66-C71E75F18E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3811" y="5967890"/>
            <a:ext cx="493525" cy="193118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EC144B28-242E-0A4F-A3B5-483F56AD4B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F70DAB33-3763-EB48-80F9-45F6F0E4D6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9824" y="5844295"/>
            <a:ext cx="221699" cy="316713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866F3035-ED72-524D-8887-75208064477A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0ED91A27-E3D2-4F42-AA77-858B547D5EC2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244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38" name="Bildobjekt 37" descr="En bild som visar text, clipart&#10;&#10;Automatiskt genererad beskrivning">
            <a:extLst>
              <a:ext uri="{FF2B5EF4-FFF2-40B4-BE49-F238E27FC236}">
                <a16:creationId xmlns:a16="http://schemas.microsoft.com/office/drawing/2014/main" id="{60D1D13F-EDC5-F44D-9B98-E03D9F70958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4279" y="5925756"/>
            <a:ext cx="470503" cy="235252"/>
          </a:xfrm>
          <a:prstGeom prst="rect">
            <a:avLst/>
          </a:prstGeom>
        </p:spPr>
      </p:pic>
      <p:cxnSp>
        <p:nvCxnSpPr>
          <p:cNvPr id="39" name="Rak 38">
            <a:extLst>
              <a:ext uri="{FF2B5EF4-FFF2-40B4-BE49-F238E27FC236}">
                <a16:creationId xmlns:a16="http://schemas.microsoft.com/office/drawing/2014/main" id="{C7FA8CB1-F1F7-724C-B86A-BC187F89F478}"/>
              </a:ext>
            </a:extLst>
          </p:cNvPr>
          <p:cNvCxnSpPr/>
          <p:nvPr/>
        </p:nvCxnSpPr>
        <p:spPr>
          <a:xfrm>
            <a:off x="445595" y="5706317"/>
            <a:ext cx="52954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Bildobjekt 3">
            <a:extLst>
              <a:ext uri="{FF2B5EF4-FFF2-40B4-BE49-F238E27FC236}">
                <a16:creationId xmlns:a16="http://schemas.microsoft.com/office/drawing/2014/main" id="{6EA39E05-E94E-2147-95DD-B37D5D17CDD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8584" y="3912606"/>
            <a:ext cx="423447" cy="1452887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50FE6E83-2438-974E-963E-C4A4E3277A09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72908" y="3912606"/>
            <a:ext cx="423447" cy="1452887"/>
          </a:xfrm>
          <a:prstGeom prst="rect">
            <a:avLst/>
          </a:prstGeom>
        </p:spPr>
      </p:pic>
      <p:pic>
        <p:nvPicPr>
          <p:cNvPr id="12" name="Bildobjekt 11">
            <a:extLst>
              <a:ext uri="{FF2B5EF4-FFF2-40B4-BE49-F238E27FC236}">
                <a16:creationId xmlns:a16="http://schemas.microsoft.com/office/drawing/2014/main" id="{109F0DEC-5B7A-9146-8070-105930CDEF2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7232" y="3912606"/>
            <a:ext cx="423447" cy="1452887"/>
          </a:xfrm>
          <a:prstGeom prst="rect">
            <a:avLst/>
          </a:prstGeom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117E2D6C-4138-A440-92EE-F3C300B998B8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01555" y="3912606"/>
            <a:ext cx="423447" cy="1452887"/>
          </a:xfrm>
          <a:prstGeom prst="rect">
            <a:avLst/>
          </a:prstGeom>
        </p:spPr>
      </p:pic>
      <p:pic>
        <p:nvPicPr>
          <p:cNvPr id="40" name="Bildobjekt 39">
            <a:extLst>
              <a:ext uri="{FF2B5EF4-FFF2-40B4-BE49-F238E27FC236}">
                <a16:creationId xmlns:a16="http://schemas.microsoft.com/office/drawing/2014/main" id="{36A39663-CD8D-1849-9B82-D45E91F2323E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4045" y="308613"/>
            <a:ext cx="1818887" cy="6240774"/>
          </a:xfrm>
          <a:prstGeom prst="rect">
            <a:avLst/>
          </a:prstGeom>
        </p:spPr>
      </p:pic>
      <p:pic>
        <p:nvPicPr>
          <p:cNvPr id="42" name="Bildobjekt 41" descr="En bild som visar text, clipart&#10;&#10;Automatiskt genererad beskrivning">
            <a:extLst>
              <a:ext uri="{FF2B5EF4-FFF2-40B4-BE49-F238E27FC236}">
                <a16:creationId xmlns:a16="http://schemas.microsoft.com/office/drawing/2014/main" id="{D0D6C0C9-1804-7D4B-9EED-3BB5D024FEED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7893" y="5884800"/>
            <a:ext cx="276195" cy="276195"/>
          </a:xfrm>
          <a:prstGeom prst="rect">
            <a:avLst/>
          </a:prstGeom>
        </p:spPr>
      </p:pic>
      <p:pic>
        <p:nvPicPr>
          <p:cNvPr id="3" name="Bildobjekt 2" descr="En bild som visar orange, byxor, arbetskläder&#10;&#10;Automatiskt genererad beskrivning">
            <a:extLst>
              <a:ext uri="{FF2B5EF4-FFF2-40B4-BE49-F238E27FC236}">
                <a16:creationId xmlns:a16="http://schemas.microsoft.com/office/drawing/2014/main" id="{6E83ADC9-8AC3-2146-A867-EFAE0BECD3E4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3656" y="272646"/>
            <a:ext cx="1656639" cy="6251907"/>
          </a:xfrm>
          <a:prstGeom prst="rect">
            <a:avLst/>
          </a:prstGeom>
        </p:spPr>
      </p:pic>
      <p:sp>
        <p:nvSpPr>
          <p:cNvPr id="37" name="Rektangel 36">
            <a:extLst>
              <a:ext uri="{FF2B5EF4-FFF2-40B4-BE49-F238E27FC236}">
                <a16:creationId xmlns:a16="http://schemas.microsoft.com/office/drawing/2014/main" id="{8F269F21-A835-6F4B-ACFE-C2935CBD7275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8FFE6379-8DD7-4910-918E-5FF831F85AD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214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Bildobjekt 34" descr="En bild som visar gul, person, kläder, kavaj&#10;&#10;Automatiskt genererad beskrivning">
            <a:extLst>
              <a:ext uri="{FF2B5EF4-FFF2-40B4-BE49-F238E27FC236}">
                <a16:creationId xmlns:a16="http://schemas.microsoft.com/office/drawing/2014/main" id="{11F25C5D-E414-4D41-BC65-F74DE4792FE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217" y="392238"/>
            <a:ext cx="4706140" cy="5870200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4277758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Varseljacka Green </a:t>
            </a:r>
            <a:r>
              <a:rPr lang="en-US" sz="3200" b="1">
                <a:latin typeface="Aller" panose="02000503030000020004" pitchFamily="2" charset="0"/>
              </a:rPr>
              <a:t>4067 GPLU, klass 3</a:t>
            </a:r>
            <a:endParaRPr lang="en-US" sz="800" b="1" dirty="0">
              <a:latin typeface="Aller" panose="02000503030000020004" pitchFamily="2" charset="0"/>
            </a:endParaRPr>
          </a:p>
          <a:p>
            <a:pPr>
              <a:spcBef>
                <a:spcPts val="1000"/>
              </a:spcBef>
            </a:pPr>
            <a:r>
              <a:rPr lang="sv-SE" sz="2400">
                <a:latin typeface="Aller Light" panose="02000503000000020004" pitchFamily="2" charset="77"/>
              </a:rPr>
              <a:t>Varseljacka Green </a:t>
            </a:r>
            <a:br>
              <a:rPr lang="sv-SE" sz="2400">
                <a:latin typeface="Aller Light" panose="02000503000000020004" pitchFamily="2" charset="77"/>
              </a:rPr>
            </a:br>
            <a:r>
              <a:rPr lang="en-US" sz="2400">
                <a:latin typeface="Aller Light" panose="02000503000000020004" pitchFamily="2" charset="77"/>
              </a:rPr>
              <a:t>4068 GPLU klass 3, dam</a:t>
            </a:r>
            <a:endParaRPr lang="sv-SE" sz="2400" dirty="0">
              <a:latin typeface="Aller Light" panose="02000503000000020004" pitchFamily="2" charset="77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2996500"/>
            <a:ext cx="3771015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>
                <a:latin typeface="Aller Light" panose="02000503000000020004" pitchFamily="2" charset="77"/>
              </a:rPr>
              <a:t>Dold dragkedja fram förhindrar repor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Två bröstfickor med dragkedja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Invändig id-kortsficka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latin typeface="Aller Light" panose="02000503000000020004" pitchFamily="2" charset="77"/>
              </a:rPr>
              <a:t>Framfickor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>
                <a:latin typeface="Aller Light" panose="02000503000000020004" pitchFamily="2" charset="77"/>
              </a:rPr>
              <a:t>med dragkedja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Justerbar i ärmslut och midja</a:t>
            </a: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Förlängd rygg</a:t>
            </a: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ller Light" panose="02000503000000020004" pitchFamily="2" charset="77"/>
              </a:rPr>
              <a:t>Extra </a:t>
            </a:r>
            <a:r>
              <a:rPr lang="en-US" sz="1100" err="1">
                <a:latin typeface="Aller Light" panose="02000503000000020004" pitchFamily="2" charset="77"/>
              </a:rPr>
              <a:t>stor</a:t>
            </a:r>
            <a:r>
              <a:rPr lang="en-US" sz="1100">
                <a:latin typeface="Aller Light" panose="02000503000000020004" pitchFamily="2" charset="77"/>
              </a:rPr>
              <a:t> storleksbredd</a:t>
            </a: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131976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S-5XL.</a:t>
            </a:r>
          </a:p>
          <a:p>
            <a:r>
              <a:rPr lang="sv-SE" sz="800" b="1" dirty="0">
                <a:latin typeface="Aller" panose="02000503030000020004" pitchFamily="2" charset="77"/>
              </a:rPr>
              <a:t>Dam</a:t>
            </a:r>
            <a:r>
              <a:rPr lang="en" sz="800" b="1" dirty="0">
                <a:latin typeface="Aller" panose="02000503030000020004" pitchFamily="2" charset="77"/>
              </a:rPr>
              <a:t> - </a:t>
            </a:r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131984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S-5XL.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D8BA3FE4-D386-9140-BAF4-FCA560E9AD86}"/>
              </a:ext>
            </a:extLst>
          </p:cNvPr>
          <p:cNvSpPr/>
          <p:nvPr/>
        </p:nvSpPr>
        <p:spPr>
          <a:xfrm>
            <a:off x="5670545" y="5380065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286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CC5A4E46-25B3-0344-800D-EDFAAE016BED}"/>
              </a:ext>
            </a:extLst>
          </p:cNvPr>
          <p:cNvSpPr/>
          <p:nvPr/>
        </p:nvSpPr>
        <p:spPr>
          <a:xfrm>
            <a:off x="4994812" y="5380065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64C6F6C7-3704-A64A-92F3-D6E7B55AC471}"/>
              </a:ext>
            </a:extLst>
          </p:cNvPr>
          <p:cNvSpPr/>
          <p:nvPr/>
        </p:nvSpPr>
        <p:spPr>
          <a:xfrm>
            <a:off x="3643348" y="5380065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0291DE3B-248C-A244-A101-292AD43A583F}"/>
              </a:ext>
            </a:extLst>
          </p:cNvPr>
          <p:cNvSpPr/>
          <p:nvPr/>
        </p:nvSpPr>
        <p:spPr>
          <a:xfrm>
            <a:off x="4319080" y="5380065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BD61D0B0-C2AF-C349-9F8F-AE168ED781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450" y="5955282"/>
            <a:ext cx="468599" cy="205726"/>
          </a:xfrm>
          <a:prstGeom prst="rect">
            <a:avLst/>
          </a:prstGeom>
        </p:spPr>
      </p:pic>
      <p:pic>
        <p:nvPicPr>
          <p:cNvPr id="28" name="Bildobjekt 27">
            <a:extLst>
              <a:ext uri="{FF2B5EF4-FFF2-40B4-BE49-F238E27FC236}">
                <a16:creationId xmlns:a16="http://schemas.microsoft.com/office/drawing/2014/main" id="{1D8365FD-375E-B543-A07A-4EF81844D5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2221" y="5955282"/>
            <a:ext cx="377165" cy="205726"/>
          </a:xfrm>
          <a:prstGeom prst="rect">
            <a:avLst/>
          </a:prstGeom>
        </p:spPr>
      </p:pic>
      <p:pic>
        <p:nvPicPr>
          <p:cNvPr id="29" name="Bildobjekt 28">
            <a:extLst>
              <a:ext uri="{FF2B5EF4-FFF2-40B4-BE49-F238E27FC236}">
                <a16:creationId xmlns:a16="http://schemas.microsoft.com/office/drawing/2014/main" id="{496B4149-8D6E-B347-B121-42D10E4AA0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3392" y="5967890"/>
            <a:ext cx="493525" cy="193118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988E64FD-FE91-6E42-9E0C-AD5150F0B8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585036A6-675B-084E-9A62-5463F4821C7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9C0089B1-A56A-9746-B26B-3977ED77FC6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7825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36" name="Bildobjekt 35" descr="En bild som visar text, clipart&#10;&#10;Automatiskt genererad beskrivning">
            <a:extLst>
              <a:ext uri="{FF2B5EF4-FFF2-40B4-BE49-F238E27FC236}">
                <a16:creationId xmlns:a16="http://schemas.microsoft.com/office/drawing/2014/main" id="{04BEFABF-1CBF-AC4F-B6FC-F3DDFDF8ABF8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3860" y="5925756"/>
            <a:ext cx="470503" cy="235252"/>
          </a:xfrm>
          <a:prstGeom prst="rect">
            <a:avLst/>
          </a:prstGeom>
        </p:spPr>
      </p:pic>
      <p:cxnSp>
        <p:nvCxnSpPr>
          <p:cNvPr id="37" name="Rak 36">
            <a:extLst>
              <a:ext uri="{FF2B5EF4-FFF2-40B4-BE49-F238E27FC236}">
                <a16:creationId xmlns:a16="http://schemas.microsoft.com/office/drawing/2014/main" id="{CDC57772-FFCF-BA4D-B084-F1F0C3884D96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67338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Bildobjekt 5">
            <a:extLst>
              <a:ext uri="{FF2B5EF4-FFF2-40B4-BE49-F238E27FC236}">
                <a16:creationId xmlns:a16="http://schemas.microsoft.com/office/drawing/2014/main" id="{73D8C695-B36B-8348-B0A1-16671552B21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3508" y="4651042"/>
            <a:ext cx="537336" cy="670247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11767CF6-6280-B445-9375-105A82FBEDE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55022" y="4651042"/>
            <a:ext cx="537336" cy="670247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332B8915-B20B-F844-B781-D422D74CA459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26536" y="4651042"/>
            <a:ext cx="537336" cy="670247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5F6D672A-4A90-D64C-B718-A9310D135E3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98050" y="4651042"/>
            <a:ext cx="537336" cy="670247"/>
          </a:xfrm>
          <a:prstGeom prst="rect">
            <a:avLst/>
          </a:prstGeom>
        </p:spPr>
      </p:pic>
      <p:pic>
        <p:nvPicPr>
          <p:cNvPr id="31" name="Bildobjekt 30" descr="En bild som visar text, clipart&#10;&#10;Automatiskt genererad beskrivning">
            <a:extLst>
              <a:ext uri="{FF2B5EF4-FFF2-40B4-BE49-F238E27FC236}">
                <a16:creationId xmlns:a16="http://schemas.microsoft.com/office/drawing/2014/main" id="{ACAA9F31-58A5-2F48-B145-F987A172AA64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4358" y="5894619"/>
            <a:ext cx="271295" cy="271295"/>
          </a:xfrm>
          <a:prstGeom prst="rect">
            <a:avLst/>
          </a:prstGeom>
        </p:spPr>
      </p:pic>
      <p:pic>
        <p:nvPicPr>
          <p:cNvPr id="3" name="Bildobjekt 2" descr="En bild som visar kläder, person, kavaj&#10;&#10;Automatiskt genererad beskrivning">
            <a:extLst>
              <a:ext uri="{FF2B5EF4-FFF2-40B4-BE49-F238E27FC236}">
                <a16:creationId xmlns:a16="http://schemas.microsoft.com/office/drawing/2014/main" id="{C2E00589-28E6-654B-BEC5-3309BC9ED37F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9990" y="2383336"/>
            <a:ext cx="1361477" cy="2006134"/>
          </a:xfrm>
          <a:prstGeom prst="rect">
            <a:avLst/>
          </a:prstGeom>
        </p:spPr>
      </p:pic>
      <p:sp>
        <p:nvSpPr>
          <p:cNvPr id="39" name="Rektangel 38">
            <a:extLst>
              <a:ext uri="{FF2B5EF4-FFF2-40B4-BE49-F238E27FC236}">
                <a16:creationId xmlns:a16="http://schemas.microsoft.com/office/drawing/2014/main" id="{A0AC8160-B3B0-5340-94E7-1A0130F2CAFB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6" name="Bildobjekt 25">
            <a:extLst>
              <a:ext uri="{FF2B5EF4-FFF2-40B4-BE49-F238E27FC236}">
                <a16:creationId xmlns:a16="http://schemas.microsoft.com/office/drawing/2014/main" id="{DFEA42A6-642E-4622-A67E-8B18E036D53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6663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 descr="En bild som visar orange, kläder, flytväst&#10;&#10;Automatiskt genererad beskrivning">
            <a:extLst>
              <a:ext uri="{FF2B5EF4-FFF2-40B4-BE49-F238E27FC236}">
                <a16:creationId xmlns:a16="http://schemas.microsoft.com/office/drawing/2014/main" id="{35D8C1E6-DA3E-7A45-8294-6A9DB3EF88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3230" y="296058"/>
            <a:ext cx="3594100" cy="5981700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CABEA938-450A-5743-8C33-FAFB1214638D}"/>
              </a:ext>
            </a:extLst>
          </p:cNvPr>
          <p:cNvSpPr txBox="1"/>
          <p:nvPr/>
        </p:nvSpPr>
        <p:spPr>
          <a:xfrm>
            <a:off x="540000" y="900000"/>
            <a:ext cx="4803811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Varselväst Green</a:t>
            </a:r>
            <a:r>
              <a:rPr lang="en-US" sz="3200" b="1">
                <a:latin typeface="Aller" panose="02000503030000020004" pitchFamily="2" charset="0"/>
              </a:rPr>
              <a:t> </a:t>
            </a:r>
            <a:br>
              <a:rPr lang="en-US" sz="3200" b="1">
                <a:latin typeface="Aller" panose="02000503030000020004" pitchFamily="2" charset="0"/>
              </a:rPr>
            </a:br>
            <a:r>
              <a:rPr lang="en-US" sz="3200" b="1">
                <a:latin typeface="Aller" panose="02000503030000020004" pitchFamily="2" charset="0"/>
              </a:rPr>
              <a:t>5067 GPLU, klass 2</a:t>
            </a:r>
            <a:endParaRPr lang="sv-SE" sz="3200" b="1" dirty="0">
              <a:latin typeface="Aller" panose="02000503030000020004" pitchFamily="2" charset="0"/>
            </a:endParaRP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40000" y="2160000"/>
            <a:ext cx="3927654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Lätt vikt 240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>
                <a:latin typeface="Aller Light" panose="02000503000000020004" pitchFamily="2" charset="77"/>
              </a:rPr>
              <a:t>Dold dragkedja fram förhindrar repor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>
                <a:latin typeface="Aller Light" panose="02000503000000020004" pitchFamily="2" charset="77"/>
              </a:rPr>
              <a:t>Två </a:t>
            </a:r>
            <a:r>
              <a:rPr lang="en" sz="1100" dirty="0">
                <a:latin typeface="Aller Light" panose="02000503000000020004" pitchFamily="2" charset="77"/>
              </a:rPr>
              <a:t>bröstfickor med dragkedja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Invändig id-kortsficka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latin typeface="Aller Light" panose="02000503000000020004" pitchFamily="2" charset="77"/>
              </a:rPr>
              <a:t>Framfickor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>
                <a:latin typeface="Aller Light" panose="02000503000000020004" pitchFamily="2" charset="77"/>
              </a:rPr>
              <a:t>med dragkedja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Justerbar midja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Förlängd rygg</a:t>
            </a: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latin typeface="Aller Light" panose="02000503000000020004" pitchFamily="2" charset="77"/>
              </a:rPr>
              <a:t>Extra </a:t>
            </a:r>
            <a:r>
              <a:rPr lang="en-US" sz="1100" err="1">
                <a:latin typeface="Aller Light" panose="02000503000000020004" pitchFamily="2" charset="77"/>
              </a:rPr>
              <a:t>stor</a:t>
            </a:r>
            <a:r>
              <a:rPr lang="en-US" sz="1100">
                <a:latin typeface="Aller Light" panose="02000503000000020004" pitchFamily="2" charset="77"/>
              </a:rPr>
              <a:t> </a:t>
            </a:r>
            <a:r>
              <a:rPr lang="sv-SE" sz="1100">
                <a:latin typeface="Aller Light" panose="02000503000000020004" pitchFamily="2" charset="77"/>
              </a:rPr>
              <a:t>storleksbredd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134242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S-5XL.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24C8136D-8908-F34A-A09E-62DF8E093B65}"/>
              </a:ext>
            </a:extLst>
          </p:cNvPr>
          <p:cNvSpPr/>
          <p:nvPr/>
        </p:nvSpPr>
        <p:spPr>
          <a:xfrm>
            <a:off x="3911491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130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72FD4DAB-0654-9445-A07E-0D0F503A0B3B}"/>
              </a:ext>
            </a:extLst>
          </p:cNvPr>
          <p:cNvSpPr/>
          <p:nvPr/>
        </p:nvSpPr>
        <p:spPr>
          <a:xfrm>
            <a:off x="4645975" y="5400000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230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19" name="Bildobjekt 18">
            <a:extLst>
              <a:ext uri="{FF2B5EF4-FFF2-40B4-BE49-F238E27FC236}">
                <a16:creationId xmlns:a16="http://schemas.microsoft.com/office/drawing/2014/main" id="{ACE08D39-A373-B24D-A416-0D70157C4B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900" y="5955282"/>
            <a:ext cx="468599" cy="205726"/>
          </a:xfrm>
          <a:prstGeom prst="rect">
            <a:avLst/>
          </a:prstGeom>
        </p:spPr>
      </p:pic>
      <p:pic>
        <p:nvPicPr>
          <p:cNvPr id="23" name="Bildobjekt 22">
            <a:extLst>
              <a:ext uri="{FF2B5EF4-FFF2-40B4-BE49-F238E27FC236}">
                <a16:creationId xmlns:a16="http://schemas.microsoft.com/office/drawing/2014/main" id="{09858FD7-0A62-814C-A177-E2F85655D7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8671" y="5955282"/>
            <a:ext cx="377165" cy="205726"/>
          </a:xfrm>
          <a:prstGeom prst="rect">
            <a:avLst/>
          </a:prstGeom>
        </p:spPr>
      </p:pic>
      <p:pic>
        <p:nvPicPr>
          <p:cNvPr id="25" name="Bildobjekt 24">
            <a:extLst>
              <a:ext uri="{FF2B5EF4-FFF2-40B4-BE49-F238E27FC236}">
                <a16:creationId xmlns:a16="http://schemas.microsoft.com/office/drawing/2014/main" id="{5D2CD3EF-7911-7E42-8127-3A96CE81EF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9842" y="5967890"/>
            <a:ext cx="493525" cy="193118"/>
          </a:xfrm>
          <a:prstGeom prst="rect">
            <a:avLst/>
          </a:prstGeom>
        </p:spPr>
      </p:pic>
      <p:pic>
        <p:nvPicPr>
          <p:cNvPr id="26" name="Bildobjekt 25">
            <a:extLst>
              <a:ext uri="{FF2B5EF4-FFF2-40B4-BE49-F238E27FC236}">
                <a16:creationId xmlns:a16="http://schemas.microsoft.com/office/drawing/2014/main" id="{4EF1792D-70D7-CC44-A31E-32C78C3929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7" name="Bildobjekt 26">
            <a:extLst>
              <a:ext uri="{FF2B5EF4-FFF2-40B4-BE49-F238E27FC236}">
                <a16:creationId xmlns:a16="http://schemas.microsoft.com/office/drawing/2014/main" id="{A0828FDF-D953-AD47-A991-2D3A659B59F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31" name="Bildobjekt 30" descr="En bild som visar text, clipart&#10;&#10;Automatiskt genererad beskrivning">
            <a:extLst>
              <a:ext uri="{FF2B5EF4-FFF2-40B4-BE49-F238E27FC236}">
                <a16:creationId xmlns:a16="http://schemas.microsoft.com/office/drawing/2014/main" id="{30CB8E0C-F6B1-FC4A-93D5-B48720E5AF1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310" y="5925756"/>
            <a:ext cx="470503" cy="235252"/>
          </a:xfrm>
          <a:prstGeom prst="rect">
            <a:avLst/>
          </a:prstGeom>
        </p:spPr>
      </p:pic>
      <p:cxnSp>
        <p:nvCxnSpPr>
          <p:cNvPr id="32" name="Rak 31">
            <a:extLst>
              <a:ext uri="{FF2B5EF4-FFF2-40B4-BE49-F238E27FC236}">
                <a16:creationId xmlns:a16="http://schemas.microsoft.com/office/drawing/2014/main" id="{FADB9DC0-3A4B-C340-900D-1DECA532E571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46727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Bildobjekt 9" descr="En bild som visar gul, flytväst&#10;&#10;Automatiskt genererad beskrivning">
            <a:extLst>
              <a:ext uri="{FF2B5EF4-FFF2-40B4-BE49-F238E27FC236}">
                <a16:creationId xmlns:a16="http://schemas.microsoft.com/office/drawing/2014/main" id="{11F60F65-471D-E24A-A23F-B16A63AA919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8114" y="4542134"/>
            <a:ext cx="473631" cy="788269"/>
          </a:xfrm>
          <a:prstGeom prst="rect">
            <a:avLst/>
          </a:prstGeom>
        </p:spPr>
      </p:pic>
      <p:pic>
        <p:nvPicPr>
          <p:cNvPr id="13" name="Bildobjekt 12" descr="En bild som visar orange, kläder, flytväst&#10;&#10;Automatiskt genererad beskrivning">
            <a:extLst>
              <a:ext uri="{FF2B5EF4-FFF2-40B4-BE49-F238E27FC236}">
                <a16:creationId xmlns:a16="http://schemas.microsoft.com/office/drawing/2014/main" id="{BE3CBE02-C635-AB44-86CD-D47A98626CB7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5331" y="4542134"/>
            <a:ext cx="473631" cy="788269"/>
          </a:xfrm>
          <a:prstGeom prst="rect">
            <a:avLst/>
          </a:prstGeom>
        </p:spPr>
      </p:pic>
      <p:pic>
        <p:nvPicPr>
          <p:cNvPr id="3" name="Bildobjekt 2" descr="En bild som visar text, clipart&#10;&#10;Automatiskt genererad beskrivning">
            <a:extLst>
              <a:ext uri="{FF2B5EF4-FFF2-40B4-BE49-F238E27FC236}">
                <a16:creationId xmlns:a16="http://schemas.microsoft.com/office/drawing/2014/main" id="{3841503A-CEC0-8946-977B-17FB8889ABC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5719" y="5884800"/>
            <a:ext cx="276207" cy="276207"/>
          </a:xfrm>
          <a:prstGeom prst="rect">
            <a:avLst/>
          </a:prstGeom>
        </p:spPr>
      </p:pic>
      <p:pic>
        <p:nvPicPr>
          <p:cNvPr id="4" name="Bildobjekt 3" descr="En bild som visar orange, flytväst&#10;&#10;Automatiskt genererad beskrivning">
            <a:extLst>
              <a:ext uri="{FF2B5EF4-FFF2-40B4-BE49-F238E27FC236}">
                <a16:creationId xmlns:a16="http://schemas.microsoft.com/office/drawing/2014/main" id="{3D7A8370-380B-C342-B17B-C28F765F03D0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3444" y="1864367"/>
            <a:ext cx="1440238" cy="2534411"/>
          </a:xfrm>
          <a:prstGeom prst="rect">
            <a:avLst/>
          </a:prstGeom>
        </p:spPr>
      </p:pic>
      <p:sp>
        <p:nvSpPr>
          <p:cNvPr id="30" name="Rektangel 29">
            <a:extLst>
              <a:ext uri="{FF2B5EF4-FFF2-40B4-BE49-F238E27FC236}">
                <a16:creationId xmlns:a16="http://schemas.microsoft.com/office/drawing/2014/main" id="{DEF01B83-26B0-D64B-8226-C1834A2168F1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2" name="Bildobjekt 21">
            <a:extLst>
              <a:ext uri="{FF2B5EF4-FFF2-40B4-BE49-F238E27FC236}">
                <a16:creationId xmlns:a16="http://schemas.microsoft.com/office/drawing/2014/main" id="{247916CF-C0BE-4DD5-A063-2DB3DA608F8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073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Bildobjekt 37" descr="En bild som visar kläder, byxor, gul&#10;&#10;Automatiskt genererad beskrivning">
            <a:extLst>
              <a:ext uri="{FF2B5EF4-FFF2-40B4-BE49-F238E27FC236}">
                <a16:creationId xmlns:a16="http://schemas.microsoft.com/office/drawing/2014/main" id="{97E9746A-D04A-4B4F-9CBF-96B089DAEDD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8811" y="529156"/>
            <a:ext cx="4175371" cy="5842566"/>
          </a:xfrm>
          <a:prstGeom prst="rect">
            <a:avLst/>
          </a:prstGeom>
        </p:spPr>
      </p:pic>
      <p:pic>
        <p:nvPicPr>
          <p:cNvPr id="3" name="Bildobjekt 2" descr="En bild som visar kläder, byxor, gul&#10;&#10;Automatiskt genererad beskrivning">
            <a:extLst>
              <a:ext uri="{FF2B5EF4-FFF2-40B4-BE49-F238E27FC236}">
                <a16:creationId xmlns:a16="http://schemas.microsoft.com/office/drawing/2014/main" id="{4A324652-18AA-F445-B99C-50D31148BAC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5550" y="4558126"/>
            <a:ext cx="558395" cy="781358"/>
          </a:xfrm>
          <a:prstGeom prst="rect">
            <a:avLst/>
          </a:prstGeom>
        </p:spPr>
      </p:pic>
      <p:pic>
        <p:nvPicPr>
          <p:cNvPr id="9" name="Bildobjekt 8" descr="En bild som visar kläder, orange, byxor&#10;&#10;Automatiskt genererad beskrivning">
            <a:extLst>
              <a:ext uri="{FF2B5EF4-FFF2-40B4-BE49-F238E27FC236}">
                <a16:creationId xmlns:a16="http://schemas.microsoft.com/office/drawing/2014/main" id="{C0AAFF58-28E1-A544-A25E-B0146FFE865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940" y="4558126"/>
            <a:ext cx="558395" cy="781358"/>
          </a:xfrm>
          <a:prstGeom prst="rect">
            <a:avLst/>
          </a:prstGeom>
        </p:spPr>
      </p:pic>
      <p:sp>
        <p:nvSpPr>
          <p:cNvPr id="5" name="textruta 4">
            <a:extLst>
              <a:ext uri="{FF2B5EF4-FFF2-40B4-BE49-F238E27FC236}">
                <a16:creationId xmlns:a16="http://schemas.microsoft.com/office/drawing/2014/main" id="{F133190C-E267-C242-BF0E-82BF247A5F1E}"/>
              </a:ext>
            </a:extLst>
          </p:cNvPr>
          <p:cNvSpPr txBox="1"/>
          <p:nvPr/>
        </p:nvSpPr>
        <p:spPr>
          <a:xfrm>
            <a:off x="540000" y="900000"/>
            <a:ext cx="6821044" cy="964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Varselshorts Green </a:t>
            </a:r>
            <a:r>
              <a:rPr lang="en-US" sz="3200" b="1">
                <a:latin typeface="Aller" panose="02000503030000020004" pitchFamily="2" charset="77"/>
              </a:rPr>
              <a:t> </a:t>
            </a:r>
            <a:br>
              <a:rPr lang="en-US" sz="3200" b="1">
                <a:latin typeface="Aller" panose="02000503030000020004" pitchFamily="2" charset="77"/>
              </a:rPr>
            </a:br>
            <a:r>
              <a:rPr lang="en-US" sz="3200" b="1">
                <a:latin typeface="Aller" panose="02000503030000020004" pitchFamily="2" charset="77"/>
              </a:rPr>
              <a:t>2650 GPLU, klass 2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5FD44C1E-887B-7C45-94A5-1BFD65092421}"/>
              </a:ext>
            </a:extLst>
          </p:cNvPr>
          <p:cNvSpPr/>
          <p:nvPr/>
        </p:nvSpPr>
        <p:spPr>
          <a:xfrm>
            <a:off x="540000" y="2164901"/>
            <a:ext cx="3730914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Återvunnen polyester och </a:t>
            </a:r>
            <a:r>
              <a:rPr lang="sv-SE" sz="1100">
                <a:latin typeface="Aller Light" panose="02000503000000020004" pitchFamily="2" charset="77"/>
              </a:rPr>
              <a:t>ekologisk bomull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Lätt vikt 240 g/m</a:t>
            </a:r>
            <a:r>
              <a:rPr lang="sv-SE" sz="1100" baseline="30000">
                <a:latin typeface="Aller Light" panose="02000503000000020004" pitchFamily="2" charset="77"/>
              </a:rPr>
              <a:t>2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 dirty="0">
                <a:latin typeface="Aller Light" panose="02000503000000020004" pitchFamily="2" charset="77"/>
              </a:rPr>
              <a:t>Serviceshorts med hantverkarfunktioner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err="1">
                <a:latin typeface="Aller Light" panose="02000503000000020004" pitchFamily="2" charset="77"/>
              </a:rPr>
              <a:t>Ribbstickade</a:t>
            </a:r>
            <a:r>
              <a:rPr lang="en-US" sz="1100">
                <a:latin typeface="Aller Light" panose="02000503000000020004" pitchFamily="2" charset="77"/>
              </a:rPr>
              <a:t> stretchpartier </a:t>
            </a:r>
            <a:r>
              <a:rPr lang="en-US" sz="1100" dirty="0" err="1">
                <a:latin typeface="Aller Light" panose="02000503000000020004" pitchFamily="2" charset="77"/>
              </a:rPr>
              <a:t>i</a:t>
            </a:r>
            <a:r>
              <a:rPr lang="en-US" sz="1100" dirty="0">
                <a:latin typeface="Aller Light" panose="02000503000000020004" pitchFamily="2" charset="77"/>
              </a:rPr>
              <a:t> </a:t>
            </a:r>
            <a:r>
              <a:rPr lang="en-US" sz="1100" dirty="0" err="1">
                <a:latin typeface="Aller Light" panose="02000503000000020004" pitchFamily="2" charset="77"/>
              </a:rPr>
              <a:t>midjan</a:t>
            </a:r>
            <a:endParaRPr lang="en-US" sz="1100" dirty="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Dold knapp framtill </a:t>
            </a:r>
            <a:r>
              <a:rPr lang="sv-SE" sz="1100">
                <a:latin typeface="Aller Light" panose="02000503000000020004" pitchFamily="2" charset="77"/>
              </a:rPr>
              <a:t>förhindrar repor</a:t>
            </a:r>
            <a:endParaRPr lang="en" sz="1100">
              <a:latin typeface="Aller Light" panose="02000503000000020004" pitchFamily="2" charset="77"/>
            </a:endParaRPr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48D50911-14BE-C44C-896F-7FED2C155504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134240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C44-C66.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ECF000A1-37EA-4F2D-B7D1-56FE3F663D18}"/>
              </a:ext>
            </a:extLst>
          </p:cNvPr>
          <p:cNvSpPr/>
          <p:nvPr/>
        </p:nvSpPr>
        <p:spPr>
          <a:xfrm>
            <a:off x="587589" y="1577497"/>
            <a:ext cx="33764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endParaRPr lang="en" sz="1100" dirty="0">
              <a:latin typeface="Aller Light" panose="02000503000000020004" pitchFamily="2" charset="77"/>
            </a:endParaRP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C4BECBE6-8C97-1840-95ED-3CB927CBDFE0}"/>
              </a:ext>
            </a:extLst>
          </p:cNvPr>
          <p:cNvSpPr/>
          <p:nvPr/>
        </p:nvSpPr>
        <p:spPr>
          <a:xfrm>
            <a:off x="3811956" y="5413192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130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4431A78C-0490-DE49-A7F7-825183526287}"/>
              </a:ext>
            </a:extLst>
          </p:cNvPr>
          <p:cNvSpPr/>
          <p:nvPr/>
        </p:nvSpPr>
        <p:spPr>
          <a:xfrm>
            <a:off x="4600966" y="5415673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230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26" name="Bildobjekt 25">
            <a:extLst>
              <a:ext uri="{FF2B5EF4-FFF2-40B4-BE49-F238E27FC236}">
                <a16:creationId xmlns:a16="http://schemas.microsoft.com/office/drawing/2014/main" id="{885086FD-9B08-1746-A9E6-D9979079A9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5900" y="5955282"/>
            <a:ext cx="468599" cy="205726"/>
          </a:xfrm>
          <a:prstGeom prst="rect">
            <a:avLst/>
          </a:prstGeom>
        </p:spPr>
      </p:pic>
      <p:pic>
        <p:nvPicPr>
          <p:cNvPr id="27" name="Bildobjekt 26">
            <a:extLst>
              <a:ext uri="{FF2B5EF4-FFF2-40B4-BE49-F238E27FC236}">
                <a16:creationId xmlns:a16="http://schemas.microsoft.com/office/drawing/2014/main" id="{A9EFB32C-4439-2C45-8C71-CFB3C7AC3E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8671" y="5955282"/>
            <a:ext cx="377165" cy="205726"/>
          </a:xfrm>
          <a:prstGeom prst="rect">
            <a:avLst/>
          </a:prstGeom>
        </p:spPr>
      </p:pic>
      <p:pic>
        <p:nvPicPr>
          <p:cNvPr id="28" name="Bildobjekt 27">
            <a:extLst>
              <a:ext uri="{FF2B5EF4-FFF2-40B4-BE49-F238E27FC236}">
                <a16:creationId xmlns:a16="http://schemas.microsoft.com/office/drawing/2014/main" id="{F959F69B-C1F7-2846-A15D-B433A9F24C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9842" y="5967890"/>
            <a:ext cx="493525" cy="193118"/>
          </a:xfrm>
          <a:prstGeom prst="rect">
            <a:avLst/>
          </a:prstGeom>
        </p:spPr>
      </p:pic>
      <p:pic>
        <p:nvPicPr>
          <p:cNvPr id="29" name="Bildobjekt 28">
            <a:extLst>
              <a:ext uri="{FF2B5EF4-FFF2-40B4-BE49-F238E27FC236}">
                <a16:creationId xmlns:a16="http://schemas.microsoft.com/office/drawing/2014/main" id="{20B5ED50-063B-994C-B2F0-8BFD9750F5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DCFA3CBC-3AEE-FF4B-8326-2330D42DEA8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745" y="5871418"/>
            <a:ext cx="289590" cy="289590"/>
          </a:xfrm>
          <a:prstGeom prst="rect">
            <a:avLst/>
          </a:prstGeom>
        </p:spPr>
      </p:pic>
      <p:pic>
        <p:nvPicPr>
          <p:cNvPr id="34" name="Bildobjekt 33" descr="En bild som visar text, clipart&#10;&#10;Automatiskt genererad beskrivning">
            <a:extLst>
              <a:ext uri="{FF2B5EF4-FFF2-40B4-BE49-F238E27FC236}">
                <a16:creationId xmlns:a16="http://schemas.microsoft.com/office/drawing/2014/main" id="{B0492D1C-75B5-8241-A707-EB107E3BF3C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310" y="5925756"/>
            <a:ext cx="470503" cy="235252"/>
          </a:xfrm>
          <a:prstGeom prst="rect">
            <a:avLst/>
          </a:prstGeom>
        </p:spPr>
      </p:pic>
      <p:cxnSp>
        <p:nvCxnSpPr>
          <p:cNvPr id="35" name="Rak 34">
            <a:extLst>
              <a:ext uri="{FF2B5EF4-FFF2-40B4-BE49-F238E27FC236}">
                <a16:creationId xmlns:a16="http://schemas.microsoft.com/office/drawing/2014/main" id="{C4960BE6-94D3-7A41-B253-0A7DFB4F27B5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467275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Bildobjekt 3">
            <a:extLst>
              <a:ext uri="{FF2B5EF4-FFF2-40B4-BE49-F238E27FC236}">
                <a16:creationId xmlns:a16="http://schemas.microsoft.com/office/drawing/2014/main" id="{A7382431-24E7-204A-90BE-DF93853CD50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1896" y="5881053"/>
            <a:ext cx="276206" cy="276206"/>
          </a:xfrm>
          <a:prstGeom prst="rect">
            <a:avLst/>
          </a:prstGeom>
        </p:spPr>
      </p:pic>
      <p:pic>
        <p:nvPicPr>
          <p:cNvPr id="8" name="Bildobjekt 7" descr="En bild som visar kläder, stående, byxor&#10;&#10;Automatiskt genererad beskrivning">
            <a:extLst>
              <a:ext uri="{FF2B5EF4-FFF2-40B4-BE49-F238E27FC236}">
                <a16:creationId xmlns:a16="http://schemas.microsoft.com/office/drawing/2014/main" id="{5BD6648F-5272-5144-8231-A773203EEAC9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940" y="2061610"/>
            <a:ext cx="1422128" cy="2165856"/>
          </a:xfrm>
          <a:prstGeom prst="rect">
            <a:avLst/>
          </a:prstGeom>
        </p:spPr>
      </p:pic>
      <p:sp>
        <p:nvSpPr>
          <p:cNvPr id="25" name="Rektangel 24">
            <a:extLst>
              <a:ext uri="{FF2B5EF4-FFF2-40B4-BE49-F238E27FC236}">
                <a16:creationId xmlns:a16="http://schemas.microsoft.com/office/drawing/2014/main" id="{3AF63DCE-9765-0145-9DF0-334C0918BE03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2" name="Bildobjekt 21">
            <a:extLst>
              <a:ext uri="{FF2B5EF4-FFF2-40B4-BE49-F238E27FC236}">
                <a16:creationId xmlns:a16="http://schemas.microsoft.com/office/drawing/2014/main" id="{82ACCF7A-AEAA-42E3-AECE-65A4D737ECF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7792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2DA500D5-E8EF-4A0F-96E5-4A1C7497C9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2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8" name="object 4">
            <a:extLst>
              <a:ext uri="{FF2B5EF4-FFF2-40B4-BE49-F238E27FC236}">
                <a16:creationId xmlns:a16="http://schemas.microsoft.com/office/drawing/2014/main" id="{6FF1EB6B-1F8E-1341-9002-0D45887B19AB}"/>
              </a:ext>
            </a:extLst>
          </p:cNvPr>
          <p:cNvSpPr/>
          <p:nvPr/>
        </p:nvSpPr>
        <p:spPr>
          <a:xfrm>
            <a:off x="573825" y="0"/>
            <a:ext cx="5226908" cy="4090738"/>
          </a:xfrm>
          <a:custGeom>
            <a:avLst/>
            <a:gdLst/>
            <a:ahLst/>
            <a:cxnLst/>
            <a:rect l="l" t="t" r="r" b="b"/>
            <a:pathLst>
              <a:path w="4185284" h="4545330">
                <a:moveTo>
                  <a:pt x="0" y="4544999"/>
                </a:moveTo>
                <a:lnTo>
                  <a:pt x="4185005" y="4544999"/>
                </a:lnTo>
                <a:lnTo>
                  <a:pt x="4185005" y="0"/>
                </a:lnTo>
                <a:lnTo>
                  <a:pt x="0" y="0"/>
                </a:lnTo>
                <a:lnTo>
                  <a:pt x="0" y="4544999"/>
                </a:lnTo>
                <a:close/>
              </a:path>
            </a:pathLst>
          </a:custGeom>
          <a:solidFill>
            <a:srgbClr val="010202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39F64C04-5F89-2047-9054-C3B064D73E60}"/>
              </a:ext>
            </a:extLst>
          </p:cNvPr>
          <p:cNvSpPr txBox="1"/>
          <p:nvPr/>
        </p:nvSpPr>
        <p:spPr>
          <a:xfrm>
            <a:off x="980287" y="461077"/>
            <a:ext cx="44402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3000"/>
              </a:lnSpc>
            </a:pPr>
            <a:r>
              <a:rPr lang="sv-SE" sz="2800" dirty="0">
                <a:solidFill>
                  <a:schemeClr val="bg1"/>
                </a:solidFill>
                <a:latin typeface="Aller Light" panose="02000503000000020004" pitchFamily="2" charset="77"/>
              </a:rPr>
              <a:t>Det hållbara valet </a:t>
            </a:r>
            <a:r>
              <a:rPr lang="sv-SE" sz="2800">
                <a:solidFill>
                  <a:schemeClr val="bg1"/>
                </a:solidFill>
                <a:latin typeface="Aller Light" panose="02000503000000020004" pitchFamily="2" charset="77"/>
              </a:rPr>
              <a:t>för </a:t>
            </a:r>
            <a:br>
              <a:rPr lang="sv-SE" sz="2800">
                <a:solidFill>
                  <a:schemeClr val="bg1"/>
                </a:solidFill>
                <a:latin typeface="Aller Light" panose="02000503000000020004" pitchFamily="2" charset="77"/>
              </a:rPr>
            </a:br>
            <a:r>
              <a:rPr lang="sv-SE" sz="2800">
                <a:solidFill>
                  <a:schemeClr val="bg1"/>
                </a:solidFill>
                <a:latin typeface="Aller Light" panose="02000503000000020004" pitchFamily="2" charset="77"/>
              </a:rPr>
              <a:t>hög </a:t>
            </a:r>
            <a:r>
              <a:rPr lang="sv-SE" sz="2800" dirty="0">
                <a:solidFill>
                  <a:schemeClr val="bg1"/>
                </a:solidFill>
                <a:latin typeface="Aller Light" panose="02000503000000020004" pitchFamily="2" charset="77"/>
              </a:rPr>
              <a:t>stretchkomfort.</a:t>
            </a:r>
            <a:endParaRPr lang="en-US" sz="2800" u="none" strike="noStrike" baseline="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sp>
        <p:nvSpPr>
          <p:cNvPr id="12" name="Platshållare för innehåll 2">
            <a:extLst>
              <a:ext uri="{FF2B5EF4-FFF2-40B4-BE49-F238E27FC236}">
                <a16:creationId xmlns:a16="http://schemas.microsoft.com/office/drawing/2014/main" id="{4FE385BE-B87B-234B-BFA5-AE7E3C95A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0287" y="1380003"/>
            <a:ext cx="4440271" cy="2116907"/>
          </a:xfrm>
        </p:spPr>
        <p:txBody>
          <a:bodyPr>
            <a:noAutofit/>
          </a:bodyPr>
          <a:lstStyle/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Bekväm 4-vägsstretch för maximal rörelsefrihet</a:t>
            </a:r>
          </a:p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Bred kollektion med många möjligheter</a:t>
            </a:r>
          </a:p>
          <a:p>
            <a:pPr>
              <a:lnSpc>
                <a:spcPct val="120000"/>
              </a:lnSpc>
            </a:pP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Stor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målgrupp – väg, bygg &amp; anläggning, </a:t>
            </a: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transport </a:t>
            </a:r>
            <a:b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</a:br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och </a:t>
            </a:r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logistik</a:t>
            </a:r>
          </a:p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3 färgkombinationer</a:t>
            </a:r>
          </a:p>
          <a:p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Stor storleksbredd</a:t>
            </a:r>
            <a:endParaRPr lang="sv-SE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  <a:p>
            <a:r>
              <a:rPr lang="sv-SE" sz="1200" dirty="0">
                <a:solidFill>
                  <a:schemeClr val="bg1"/>
                </a:solidFill>
                <a:latin typeface="Aller Light" panose="02000503000000020004" pitchFamily="2" charset="77"/>
              </a:rPr>
              <a:t>Dammodeller</a:t>
            </a: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EEA20CCF-6789-6046-9D8B-2729DF0E9347}"/>
              </a:ext>
            </a:extLst>
          </p:cNvPr>
          <p:cNvSpPr txBox="1"/>
          <p:nvPr/>
        </p:nvSpPr>
        <p:spPr>
          <a:xfrm>
            <a:off x="511845" y="5207835"/>
            <a:ext cx="4964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80"/>
              </a:lnSpc>
            </a:pPr>
            <a:r>
              <a:rPr lang="sv-SE" sz="4800" b="1" dirty="0">
                <a:solidFill>
                  <a:schemeClr val="bg1"/>
                </a:solidFill>
                <a:latin typeface="Aller" panose="02000503030000020004" pitchFamily="2" charset="77"/>
              </a:rPr>
              <a:t>   Fristads </a:t>
            </a:r>
          </a:p>
          <a:p>
            <a:pPr>
              <a:lnSpc>
                <a:spcPts val="4780"/>
              </a:lnSpc>
            </a:pPr>
            <a:r>
              <a:rPr lang="sv-SE" sz="4800" dirty="0">
                <a:solidFill>
                  <a:schemeClr val="bg1"/>
                </a:solidFill>
                <a:latin typeface="Aller Light" panose="02000503000000020004" pitchFamily="2" charset="77"/>
              </a:rPr>
              <a:t>GSTP-kollektion.</a:t>
            </a:r>
          </a:p>
        </p:txBody>
      </p:sp>
      <p:pic>
        <p:nvPicPr>
          <p:cNvPr id="10" name="Bildobjekt 9" descr="En bild som visar text, clipart&#10;&#10;Automatiskt genererad beskrivning">
            <a:extLst>
              <a:ext uri="{FF2B5EF4-FFF2-40B4-BE49-F238E27FC236}">
                <a16:creationId xmlns:a16="http://schemas.microsoft.com/office/drawing/2014/main" id="{E5C317D9-ECC7-5343-A57F-5E4B0FBEED0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1671" y="6538304"/>
            <a:ext cx="901807" cy="160516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83D0A49C-FE53-CC46-94FA-6616FFC5469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4625" y="3481099"/>
            <a:ext cx="287362" cy="287362"/>
          </a:xfrm>
          <a:prstGeom prst="rect">
            <a:avLst/>
          </a:prstGeom>
        </p:spPr>
      </p:pic>
      <p:pic>
        <p:nvPicPr>
          <p:cNvPr id="18" name="Bildobjekt 17">
            <a:extLst>
              <a:ext uri="{FF2B5EF4-FFF2-40B4-BE49-F238E27FC236}">
                <a16:creationId xmlns:a16="http://schemas.microsoft.com/office/drawing/2014/main" id="{F98AD3BF-53B6-434E-9A15-C07B33D8FDA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9603" y="3481098"/>
            <a:ext cx="287362" cy="287362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551E90D7-1D5E-EA47-8B8D-21B2E3468FC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4581" y="3481099"/>
            <a:ext cx="287362" cy="2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4243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Bildobjekt 20">
            <a:extLst>
              <a:ext uri="{FF2B5EF4-FFF2-40B4-BE49-F238E27FC236}">
                <a16:creationId xmlns:a16="http://schemas.microsoft.com/office/drawing/2014/main" id="{24CC097E-047F-6B49-A960-E677163E08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197" y="263385"/>
            <a:ext cx="6310800" cy="6310800"/>
          </a:xfrm>
          <a:prstGeom prst="rect">
            <a:avLst/>
          </a:prstGeom>
        </p:spPr>
      </p:pic>
      <p:pic>
        <p:nvPicPr>
          <p:cNvPr id="16" name="Bildobjekt 15">
            <a:extLst>
              <a:ext uri="{FF2B5EF4-FFF2-40B4-BE49-F238E27FC236}">
                <a16:creationId xmlns:a16="http://schemas.microsoft.com/office/drawing/2014/main" id="{723CFCCE-1FBE-49B3-A932-012428F4B9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4109" y="3443810"/>
            <a:ext cx="2517258" cy="2455200"/>
          </a:xfrm>
          <a:prstGeom prst="rect">
            <a:avLst/>
          </a:prstGeom>
        </p:spPr>
      </p:pic>
      <p:pic>
        <p:nvPicPr>
          <p:cNvPr id="37" name="Bildobjekt 36">
            <a:extLst>
              <a:ext uri="{FF2B5EF4-FFF2-40B4-BE49-F238E27FC236}">
                <a16:creationId xmlns:a16="http://schemas.microsoft.com/office/drawing/2014/main" id="{599070C4-1F82-AF4A-A294-66CBA4F2A39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6562" y="263385"/>
            <a:ext cx="2524805" cy="2455200"/>
          </a:xfrm>
          <a:prstGeom prst="rect">
            <a:avLst/>
          </a:prstGeo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2F760C2D-5423-48B9-A307-56E73EF46E11}"/>
              </a:ext>
            </a:extLst>
          </p:cNvPr>
          <p:cNvSpPr txBox="1"/>
          <p:nvPr/>
        </p:nvSpPr>
        <p:spPr>
          <a:xfrm>
            <a:off x="459271" y="5339083"/>
            <a:ext cx="5813191" cy="1333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4000"/>
              </a:lnSpc>
            </a:pPr>
            <a:r>
              <a:rPr lang="sv-SE" sz="4000" b="1" dirty="0">
                <a:solidFill>
                  <a:schemeClr val="bg1"/>
                </a:solidFill>
                <a:latin typeface="Aller" panose="02000503030000020004" pitchFamily="2" charset="77"/>
              </a:rPr>
              <a:t>Komfort,</a:t>
            </a:r>
          </a:p>
          <a:p>
            <a:pPr algn="l">
              <a:lnSpc>
                <a:spcPts val="4000"/>
              </a:lnSpc>
            </a:pPr>
            <a:r>
              <a:rPr lang="sv-SE" sz="4000" b="1" dirty="0">
                <a:solidFill>
                  <a:schemeClr val="bg1"/>
                </a:solidFill>
                <a:latin typeface="Aller" panose="02000503030000020004" pitchFamily="2" charset="77"/>
              </a:rPr>
              <a:t>   </a:t>
            </a:r>
            <a:r>
              <a:rPr lang="sv-SE" sz="4000" dirty="0">
                <a:solidFill>
                  <a:schemeClr val="bg1"/>
                </a:solidFill>
                <a:latin typeface="Aller Light" panose="02000503000000020004" pitchFamily="2" charset="77"/>
              </a:rPr>
              <a:t>funktion och passform.</a:t>
            </a:r>
          </a:p>
          <a:p>
            <a:pPr algn="l"/>
            <a:endParaRPr lang="en-US" sz="1400" b="1" u="none" strike="noStrike" baseline="0" dirty="0">
              <a:solidFill>
                <a:schemeClr val="bg1"/>
              </a:solidFill>
              <a:latin typeface="Aller" panose="02000503030000020004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4D540A14-C83D-4A44-BC02-B54A8373D6C0}"/>
              </a:ext>
            </a:extLst>
          </p:cNvPr>
          <p:cNvSpPr txBox="1"/>
          <p:nvPr/>
        </p:nvSpPr>
        <p:spPr>
          <a:xfrm>
            <a:off x="1028823" y="4336606"/>
            <a:ext cx="24017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>
                <a:solidFill>
                  <a:schemeClr val="bg1"/>
                </a:solidFill>
                <a:latin typeface="Aller Light" panose="02000503000000020004" pitchFamily="2" charset="77"/>
              </a:rPr>
              <a:t>Ribbstickade stretchpartier i midjan ger extra flexibilitet och bättre passform till den bekväma 4-vägsstretchen. </a:t>
            </a:r>
            <a:endParaRPr lang="sv-SE" sz="1200" dirty="0">
              <a:solidFill>
                <a:schemeClr val="bg1"/>
              </a:solidFill>
              <a:latin typeface="Aller Light" panose="02000503000000020004" pitchFamily="2" charset="77"/>
            </a:endParaRP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E60A4C90-3099-1842-B8E6-745CA1267EB1}"/>
              </a:ext>
            </a:extLst>
          </p:cNvPr>
          <p:cNvSpPr txBox="1"/>
          <p:nvPr/>
        </p:nvSpPr>
        <p:spPr>
          <a:xfrm>
            <a:off x="6823563" y="5906617"/>
            <a:ext cx="26619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Aller" panose="02000503030000020004" pitchFamily="2" charset="77"/>
              </a:rPr>
              <a:t>Skyddar mot smuts och väta</a:t>
            </a:r>
            <a:br>
              <a:rPr lang="en-US" sz="1000">
                <a:latin typeface="Aller Light" panose="02000503000000020004" pitchFamily="2" charset="77"/>
              </a:rPr>
            </a:br>
            <a:r>
              <a:rPr lang="sv-SE" sz="1000">
                <a:latin typeface="Aller Light" panose="02000503000000020004" pitchFamily="2" charset="77"/>
              </a:rPr>
              <a:t>Kängkrok på insidan fästs i skosnörena – hjälper till att hålla borta smuts och väta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BA6AD187-99A0-4042-AB4C-BCF1CF2E8F4C}"/>
              </a:ext>
            </a:extLst>
          </p:cNvPr>
          <p:cNvSpPr txBox="1"/>
          <p:nvPr/>
        </p:nvSpPr>
        <p:spPr>
          <a:xfrm>
            <a:off x="9485525" y="2741205"/>
            <a:ext cx="22710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Aller" panose="02000503030000020004" pitchFamily="2" charset="77"/>
              </a:rPr>
              <a:t>Skydd mot </a:t>
            </a:r>
            <a:r>
              <a:rPr lang="en-US" sz="1000" b="1" dirty="0" err="1">
                <a:latin typeface="Aller" panose="02000503030000020004" pitchFamily="2" charset="77"/>
              </a:rPr>
              <a:t>repor</a:t>
            </a:r>
            <a:br>
              <a:rPr lang="en-US" sz="1000">
                <a:latin typeface="Aller Light" panose="02000503000000020004" pitchFamily="2" charset="77"/>
              </a:rPr>
            </a:br>
            <a:r>
              <a:rPr lang="sv-SE" sz="1000">
                <a:latin typeface="Aller Light" panose="02000503000000020004" pitchFamily="2" charset="77"/>
              </a:rPr>
              <a:t>Dragkedjorna är dolda för att förhindra repor. </a:t>
            </a:r>
          </a:p>
          <a:p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7EBF1AE1-19AB-A94F-BF54-37920A97456D}"/>
              </a:ext>
            </a:extLst>
          </p:cNvPr>
          <p:cNvSpPr txBox="1"/>
          <p:nvPr/>
        </p:nvSpPr>
        <p:spPr>
          <a:xfrm>
            <a:off x="9485524" y="5906617"/>
            <a:ext cx="25048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>
                <a:latin typeface="Aller" panose="02000503030000020004" pitchFamily="2" charset="77"/>
              </a:rPr>
              <a:t>Förstärkningar</a:t>
            </a:r>
            <a:br>
              <a:rPr lang="en-US" sz="1000" b="1" dirty="0">
                <a:latin typeface="Aller" panose="02000503030000020004" pitchFamily="2" charset="77"/>
              </a:rPr>
            </a:br>
            <a:r>
              <a:rPr lang="en-US" sz="1000" dirty="0">
                <a:latin typeface="Aller Light" panose="02000503000000020004" pitchFamily="2" charset="77"/>
              </a:rPr>
              <a:t>CORDURA</a:t>
            </a:r>
            <a:r>
              <a:rPr lang="en-US" sz="1000" baseline="30000" dirty="0">
                <a:latin typeface="Aller Light" panose="02000503000000020004" pitchFamily="2" charset="77"/>
              </a:rPr>
              <a:t>®-</a:t>
            </a:r>
            <a:r>
              <a:rPr lang="en-US" sz="1000" dirty="0">
                <a:latin typeface="Aller Light" panose="02000503000000020004" pitchFamily="2" charset="77"/>
              </a:rPr>
              <a:t>-</a:t>
            </a:r>
            <a:r>
              <a:rPr lang="en-US" sz="1000" dirty="0" err="1">
                <a:latin typeface="Aller Light" panose="02000503000000020004" pitchFamily="2" charset="77"/>
              </a:rPr>
              <a:t>förstärkta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fickor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och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knäfickor</a:t>
            </a:r>
            <a:r>
              <a:rPr lang="en-US" sz="1000" dirty="0">
                <a:latin typeface="Aller Light" panose="02000503000000020004" pitchFamily="2" charset="77"/>
              </a:rPr>
              <a:t> </a:t>
            </a:r>
            <a:r>
              <a:rPr lang="en-US" sz="1000" dirty="0" err="1">
                <a:latin typeface="Aller Light" panose="02000503000000020004" pitchFamily="2" charset="77"/>
              </a:rPr>
              <a:t>för</a:t>
            </a:r>
            <a:r>
              <a:rPr lang="en-US" sz="1000" dirty="0">
                <a:latin typeface="Aller Light" panose="02000503000000020004" pitchFamily="2" charset="77"/>
              </a:rPr>
              <a:t> extra </a:t>
            </a:r>
            <a:r>
              <a:rPr lang="en-US" sz="1000" dirty="0" err="1">
                <a:latin typeface="Aller Light" panose="02000503000000020004" pitchFamily="2" charset="77"/>
              </a:rPr>
              <a:t>slitstyrka</a:t>
            </a:r>
            <a:r>
              <a:rPr lang="en-US" sz="1000" dirty="0">
                <a:latin typeface="Aller Light" panose="02000503000000020004" pitchFamily="2" charset="77"/>
              </a:rPr>
              <a:t>. </a:t>
            </a:r>
            <a:endParaRPr lang="sv-SE" sz="1000" dirty="0">
              <a:latin typeface="Aller Light" panose="02000503000000020004" pitchFamily="2" charset="77"/>
            </a:endParaRP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id="{6DBB501B-32F7-5B4D-990D-5688051A014D}"/>
              </a:ext>
            </a:extLst>
          </p:cNvPr>
          <p:cNvSpPr txBox="1"/>
          <p:nvPr/>
        </p:nvSpPr>
        <p:spPr>
          <a:xfrm>
            <a:off x="6823563" y="2741205"/>
            <a:ext cx="23479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Aller" panose="02000503030000020004" pitchFamily="2" charset="77"/>
              </a:rPr>
              <a:t>Extra </a:t>
            </a:r>
            <a:r>
              <a:rPr lang="en-US" sz="1000" b="1" dirty="0" err="1">
                <a:latin typeface="Aller" panose="02000503030000020004" pitchFamily="2" charset="77"/>
              </a:rPr>
              <a:t>slitstyrka</a:t>
            </a:r>
            <a:r>
              <a:rPr lang="en-US" sz="1000" b="1" dirty="0">
                <a:latin typeface="Aller" panose="02000503030000020004" pitchFamily="2" charset="77"/>
              </a:rPr>
              <a:t> </a:t>
            </a:r>
            <a:r>
              <a:rPr lang="en-US" sz="1000" b="1" dirty="0" err="1">
                <a:latin typeface="Aller" panose="02000503030000020004" pitchFamily="2" charset="77"/>
              </a:rPr>
              <a:t>där</a:t>
            </a:r>
            <a:r>
              <a:rPr lang="en-US" sz="1000" b="1" dirty="0">
                <a:latin typeface="Aller" panose="02000503030000020004" pitchFamily="2" charset="77"/>
              </a:rPr>
              <a:t> det </a:t>
            </a:r>
            <a:r>
              <a:rPr lang="en-US" sz="1000" b="1" dirty="0" err="1">
                <a:latin typeface="Aller" panose="02000503030000020004" pitchFamily="2" charset="77"/>
              </a:rPr>
              <a:t>behövs</a:t>
            </a:r>
            <a:br>
              <a:rPr lang="en-US" sz="1000">
                <a:latin typeface="Aller Light" panose="02000503000000020004" pitchFamily="2" charset="77"/>
              </a:rPr>
            </a:br>
            <a:r>
              <a:rPr lang="sv-SE" sz="1000">
                <a:latin typeface="Aller Light" panose="02000503000000020004" pitchFamily="2" charset="77"/>
              </a:rPr>
              <a:t>Slitstarkt ripstop-material med </a:t>
            </a:r>
            <a:br>
              <a:rPr lang="sv-SE" sz="1000">
                <a:latin typeface="Aller Light" panose="02000503000000020004" pitchFamily="2" charset="77"/>
              </a:rPr>
            </a:br>
            <a:r>
              <a:rPr lang="sv-SE" sz="1000">
                <a:latin typeface="Aller Light" panose="02000503000000020004" pitchFamily="2" charset="77"/>
              </a:rPr>
              <a:t>4-vägs-stretch på utsatta partier.</a:t>
            </a:r>
          </a:p>
          <a:p>
            <a:endParaRPr lang="sv-SE" sz="1000" dirty="0">
              <a:latin typeface="Aller Light" panose="02000503000000020004" pitchFamily="2" charset="77"/>
            </a:endParaRPr>
          </a:p>
        </p:txBody>
      </p:sp>
      <p:pic>
        <p:nvPicPr>
          <p:cNvPr id="13" name="Bildobjekt 12" descr="En bild som visar person, byxor&#10;&#10;Automatiskt genererad beskrivning">
            <a:extLst>
              <a:ext uri="{FF2B5EF4-FFF2-40B4-BE49-F238E27FC236}">
                <a16:creationId xmlns:a16="http://schemas.microsoft.com/office/drawing/2014/main" id="{C4A86F8A-2870-2246-B2B5-1DA0DAF7141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6032" y="3443810"/>
            <a:ext cx="2455200" cy="2455200"/>
          </a:xfrm>
          <a:prstGeom prst="rect">
            <a:avLst/>
          </a:prstGeom>
        </p:spPr>
      </p:pic>
      <p:pic>
        <p:nvPicPr>
          <p:cNvPr id="24" name="Bildobjekt 23" descr="En bild som visar person, person, grön, skjorta&#10;&#10;Automatiskt genererad beskrivning">
            <a:extLst>
              <a:ext uri="{FF2B5EF4-FFF2-40B4-BE49-F238E27FC236}">
                <a16:creationId xmlns:a16="http://schemas.microsoft.com/office/drawing/2014/main" id="{48EFDAE9-571E-664B-87D6-BDD7DD1D06A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86032" y="263385"/>
            <a:ext cx="2455200" cy="2455200"/>
          </a:xfrm>
          <a:prstGeom prst="rect">
            <a:avLst/>
          </a:prstGeom>
        </p:spPr>
      </p:pic>
      <p:sp>
        <p:nvSpPr>
          <p:cNvPr id="35" name="Rektangel 34">
            <a:extLst>
              <a:ext uri="{FF2B5EF4-FFF2-40B4-BE49-F238E27FC236}">
                <a16:creationId xmlns:a16="http://schemas.microsoft.com/office/drawing/2014/main" id="{78C72434-EDE3-AA46-8619-93BCBA8BCCA7}"/>
              </a:ext>
            </a:extLst>
          </p:cNvPr>
          <p:cNvSpPr/>
          <p:nvPr/>
        </p:nvSpPr>
        <p:spPr>
          <a:xfrm>
            <a:off x="6846562" y="263385"/>
            <a:ext cx="2524805" cy="2455707"/>
          </a:xfrm>
          <a:prstGeom prst="rect">
            <a:avLst/>
          </a:prstGeom>
          <a:solidFill>
            <a:srgbClr val="010202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highlight>
                <a:srgbClr val="B3B4B5"/>
              </a:highlight>
            </a:endParaRPr>
          </a:p>
        </p:txBody>
      </p:sp>
      <p:pic>
        <p:nvPicPr>
          <p:cNvPr id="17" name="Bildobjekt 16">
            <a:extLst>
              <a:ext uri="{FF2B5EF4-FFF2-40B4-BE49-F238E27FC236}">
                <a16:creationId xmlns:a16="http://schemas.microsoft.com/office/drawing/2014/main" id="{D20B05D1-4417-47F9-AE77-B574314C88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6340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 descr="En bild som visar person, gul&#10;&#10;Automatiskt genererad beskrivning">
            <a:extLst>
              <a:ext uri="{FF2B5EF4-FFF2-40B4-BE49-F238E27FC236}">
                <a16:creationId xmlns:a16="http://schemas.microsoft.com/office/drawing/2014/main" id="{4E1964BE-8B04-48F3-A17C-09ACAD3EFB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7" b="96641" l="8834" r="89776">
                        <a14:foregroundMark x1="27220" y1="10509" x2="27220" y2="10509"/>
                        <a14:foregroundMark x1="30897" y1="4117" x2="30897" y2="4117"/>
                        <a14:foregroundMark x1="36726" y1="506" x2="36726" y2="506"/>
                        <a14:foregroundMark x1="19731" y1="50126" x2="19731" y2="50126"/>
                        <a14:foregroundMark x1="19910" y1="49801" x2="19910" y2="49801"/>
                        <a14:foregroundMark x1="19910" y1="49657" x2="19910" y2="49657"/>
                        <a14:foregroundMark x1="38475" y1="92597" x2="38475" y2="92597"/>
                        <a14:foregroundMark x1="42377" y1="96750" x2="42377" y2="96750"/>
                        <a14:foregroundMark x1="8834" y1="38606" x2="8834" y2="38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9262" r="40401" b="5965"/>
          <a:stretch/>
        </p:blipFill>
        <p:spPr>
          <a:xfrm>
            <a:off x="8308975" y="0"/>
            <a:ext cx="3883025" cy="6858000"/>
          </a:xfrm>
          <a:prstGeom prst="rect">
            <a:avLst/>
          </a:prstGeom>
        </p:spPr>
      </p:pic>
      <p:sp>
        <p:nvSpPr>
          <p:cNvPr id="4" name="Rektangel 3">
            <a:extLst>
              <a:ext uri="{FF2B5EF4-FFF2-40B4-BE49-F238E27FC236}">
                <a16:creationId xmlns:a16="http://schemas.microsoft.com/office/drawing/2014/main" id="{FD9626BD-41AD-49C5-8B0D-B164046D436F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A7E689C1-8774-6844-9AF3-EC7EFD69E30E}"/>
              </a:ext>
            </a:extLst>
          </p:cNvPr>
          <p:cNvSpPr txBox="1"/>
          <p:nvPr/>
        </p:nvSpPr>
        <p:spPr>
          <a:xfrm>
            <a:off x="6595743" y="5437185"/>
            <a:ext cx="4900708" cy="111825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>
              <a:lnSpc>
                <a:spcPts val="4000"/>
              </a:lnSpc>
            </a:pPr>
            <a:r>
              <a:rPr lang="sv-SE" sz="4000" b="1">
                <a:latin typeface="Aller" panose="02000503030000020004" pitchFamily="2" charset="77"/>
              </a:rPr>
              <a:t>Återvunnen </a:t>
            </a:r>
          </a:p>
          <a:p>
            <a:pPr>
              <a:lnSpc>
                <a:spcPts val="4000"/>
              </a:lnSpc>
            </a:pPr>
            <a:r>
              <a:rPr lang="sv-SE" sz="4000">
                <a:latin typeface="Aller Light" panose="02000503000000020004" pitchFamily="2" charset="0"/>
              </a:rPr>
              <a:t>   polyester.</a:t>
            </a:r>
            <a:endParaRPr lang="en-US" sz="4000" u="none" strike="noStrike" baseline="0" dirty="0">
              <a:latin typeface="Aller Light" panose="02000503000000020004" pitchFamily="2" charset="0"/>
            </a:endParaRPr>
          </a:p>
        </p:txBody>
      </p:sp>
      <p:pic>
        <p:nvPicPr>
          <p:cNvPr id="16" name="Bildobjekt 15" descr="En bild som visar person, mörk, dricksvatten&#10;&#10;Automatiskt genererad beskrivning">
            <a:extLst>
              <a:ext uri="{FF2B5EF4-FFF2-40B4-BE49-F238E27FC236}">
                <a16:creationId xmlns:a16="http://schemas.microsoft.com/office/drawing/2014/main" id="{7298919C-0779-A04F-93C6-23939C30B56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9122" y="960700"/>
            <a:ext cx="2666177" cy="3997003"/>
          </a:xfrm>
          <a:prstGeom prst="rect">
            <a:avLst/>
          </a:prstGeom>
        </p:spPr>
      </p:pic>
      <p:sp>
        <p:nvSpPr>
          <p:cNvPr id="18" name="Rektangel 17">
            <a:extLst>
              <a:ext uri="{FF2B5EF4-FFF2-40B4-BE49-F238E27FC236}">
                <a16:creationId xmlns:a16="http://schemas.microsoft.com/office/drawing/2014/main" id="{B9D5E310-2B0B-9D41-A982-FC28E656EF1A}"/>
              </a:ext>
            </a:extLst>
          </p:cNvPr>
          <p:cNvSpPr/>
          <p:nvPr/>
        </p:nvSpPr>
        <p:spPr>
          <a:xfrm>
            <a:off x="2276985" y="3902906"/>
            <a:ext cx="360458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sz="1200">
                <a:latin typeface="Aller Light" panose="02000503000000020004" pitchFamily="2" charset="77"/>
              </a:rPr>
              <a:t>Växterna skördas</a:t>
            </a:r>
          </a:p>
          <a:p>
            <a:pPr marL="228600" indent="-228600">
              <a:spcBef>
                <a:spcPts val="400"/>
              </a:spcBef>
              <a:buFont typeface="+mj-lt"/>
              <a:buAutoNum type="arabicPeriod"/>
            </a:pPr>
            <a:r>
              <a:rPr lang="en-US" sz="1200">
                <a:latin typeface="Aller Light" panose="02000503000000020004" pitchFamily="2" charset="77"/>
              </a:rPr>
              <a:t>Socker (glukos) extraheras från växterna</a:t>
            </a:r>
          </a:p>
          <a:p>
            <a:pPr marL="228600" indent="-228600">
              <a:spcBef>
                <a:spcPts val="400"/>
              </a:spcBef>
              <a:buFont typeface="+mj-lt"/>
              <a:buAutoNum type="arabicPeriod"/>
            </a:pPr>
            <a:r>
              <a:rPr lang="en-US" sz="1200">
                <a:latin typeface="Aller Light" panose="02000503000000020004" pitchFamily="2" charset="77"/>
              </a:rPr>
              <a:t>En naturlig jäsningsprocess förvandlar sockret till en biobaserad alkohol</a:t>
            </a:r>
          </a:p>
          <a:p>
            <a:pPr marL="228600" indent="-228600">
              <a:spcBef>
                <a:spcPts val="400"/>
              </a:spcBef>
              <a:buFont typeface="+mj-lt"/>
              <a:buAutoNum type="arabicPeriod"/>
            </a:pPr>
            <a:r>
              <a:rPr lang="en-US" sz="1200">
                <a:latin typeface="Aller Light" panose="02000503000000020004" pitchFamily="2" charset="77"/>
              </a:rPr>
              <a:t>Den biobaserade alkoholen förädlas till textilfibrer och kan användas i tyger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B22C95E2-6D20-2D48-8BC8-3FA88A8EDB61}"/>
              </a:ext>
            </a:extLst>
          </p:cNvPr>
          <p:cNvSpPr txBox="1"/>
          <p:nvPr/>
        </p:nvSpPr>
        <p:spPr>
          <a:xfrm>
            <a:off x="444158" y="5940996"/>
            <a:ext cx="5339654" cy="60683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>
              <a:lnSpc>
                <a:spcPts val="4000"/>
              </a:lnSpc>
            </a:pPr>
            <a:r>
              <a:rPr lang="sv-SE" sz="4000" b="1">
                <a:latin typeface="Aller" panose="02000503030000020004" pitchFamily="2" charset="0"/>
              </a:rPr>
              <a:t>Biobaserat</a:t>
            </a:r>
            <a:r>
              <a:rPr lang="sv-SE" sz="4000">
                <a:latin typeface="Aller" panose="02000503030000020004" pitchFamily="2" charset="0"/>
              </a:rPr>
              <a:t> </a:t>
            </a:r>
            <a:r>
              <a:rPr lang="sv-SE" sz="4000">
                <a:latin typeface="Aller Light" panose="02000503000000020004" pitchFamily="2" charset="0"/>
              </a:rPr>
              <a:t>material</a:t>
            </a:r>
            <a:r>
              <a:rPr lang="sv-SE" sz="4000">
                <a:latin typeface="Aller" panose="02000503030000020004" pitchFamily="2" charset="0"/>
              </a:rPr>
              <a:t>.</a:t>
            </a:r>
            <a:endParaRPr lang="sv-SE" sz="4000" dirty="0">
              <a:latin typeface="Aller" panose="02000503030000020004" pitchFamily="2" charset="0"/>
            </a:endParaRPr>
          </a:p>
        </p:txBody>
      </p:sp>
      <p:sp>
        <p:nvSpPr>
          <p:cNvPr id="26" name="Rektangel 25">
            <a:extLst>
              <a:ext uri="{FF2B5EF4-FFF2-40B4-BE49-F238E27FC236}">
                <a16:creationId xmlns:a16="http://schemas.microsoft.com/office/drawing/2014/main" id="{52F601B4-28B8-436D-B222-C357497D3663}"/>
              </a:ext>
            </a:extLst>
          </p:cNvPr>
          <p:cNvSpPr/>
          <p:nvPr/>
        </p:nvSpPr>
        <p:spPr>
          <a:xfrm>
            <a:off x="6611178" y="4655097"/>
            <a:ext cx="3409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000" spc="-150">
                <a:latin typeface="Aller Light" panose="02000503000000020004" pitchFamily="2" charset="77"/>
              </a:rPr>
              <a:t>Å</a:t>
            </a:r>
            <a:r>
              <a:rPr lang="sv-SE" sz="2000">
                <a:latin typeface="Aller Light" panose="02000503000000020004" pitchFamily="2" charset="77"/>
              </a:rPr>
              <a:t>teranvända PET-flaskor </a:t>
            </a:r>
            <a:br>
              <a:rPr lang="sv-SE" sz="2000">
                <a:latin typeface="Aller Light" panose="02000503000000020004" pitchFamily="2" charset="77"/>
              </a:rPr>
            </a:br>
            <a:r>
              <a:rPr lang="sv-SE" sz="2000">
                <a:latin typeface="Aller Light" panose="02000503000000020004" pitchFamily="2" charset="77"/>
              </a:rPr>
              <a:t>blir sköna arbetskläder.</a:t>
            </a:r>
            <a:endParaRPr lang="sv-SE" sz="2000" dirty="0">
              <a:latin typeface="Aller Light" panose="02000503000000020004" pitchFamily="2" charset="77"/>
            </a:endParaRPr>
          </a:p>
        </p:txBody>
      </p:sp>
      <p:sp>
        <p:nvSpPr>
          <p:cNvPr id="27" name="Rektangel 26">
            <a:extLst>
              <a:ext uri="{FF2B5EF4-FFF2-40B4-BE49-F238E27FC236}">
                <a16:creationId xmlns:a16="http://schemas.microsoft.com/office/drawing/2014/main" id="{9124C210-5E40-43C4-A2BD-164A21ED8C46}"/>
              </a:ext>
            </a:extLst>
          </p:cNvPr>
          <p:cNvSpPr/>
          <p:nvPr/>
        </p:nvSpPr>
        <p:spPr>
          <a:xfrm>
            <a:off x="665037" y="5469069"/>
            <a:ext cx="50882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000">
                <a:latin typeface="Aller Light" panose="02000503000000020004" pitchFamily="2" charset="77"/>
              </a:rPr>
              <a:t>Framställs av årligen förnybara växter.</a:t>
            </a:r>
            <a:endParaRPr lang="sv-SE" sz="2000" dirty="0">
              <a:latin typeface="Aller Light" panose="02000503000000020004" pitchFamily="2" charset="77"/>
            </a:endParaRPr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B8113681-4ACB-48C6-9E3A-354740970D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58" b="99202" l="2011" r="97447">
                        <a14:foregroundMark x1="11523" y1="13174" x2="11523" y2="13174"/>
                        <a14:foregroundMark x1="5426" y1="15609" x2="5426" y2="15609"/>
                        <a14:foregroundMark x1="4692" y1="14052" x2="4692" y2="14052"/>
                        <a14:foregroundMark x1="2745" y1="13453" x2="2745" y2="13453"/>
                        <a14:foregroundMark x1="14906" y1="16806" x2="14906" y2="16806"/>
                        <a14:foregroundMark x1="31471" y1="14970" x2="31471" y2="14970"/>
                        <a14:foregroundMark x1="27833" y1="4631" x2="27833" y2="4631"/>
                        <a14:foregroundMark x1="39259" y1="958" x2="39259" y2="958"/>
                        <a14:foregroundMark x1="32940" y1="23513" x2="32940" y2="23513"/>
                        <a14:foregroundMark x1="32940" y1="23194" x2="32940" y2="23194"/>
                        <a14:foregroundMark x1="30993" y1="14371" x2="30993" y2="14371"/>
                        <a14:foregroundMark x1="31471" y1="20160" x2="31471" y2="20160"/>
                        <a14:foregroundMark x1="32206" y1="21397" x2="32206" y2="21397"/>
                        <a14:foregroundMark x1="21736" y1="45429" x2="21736" y2="45429"/>
                        <a14:foregroundMark x1="34153" y1="44511" x2="34153" y2="44511"/>
                        <a14:foregroundMark x1="82349" y1="39960" x2="82349" y2="39960"/>
                        <a14:foregroundMark x1="97447" y1="87784" x2="97447" y2="87784"/>
                        <a14:foregroundMark x1="95755" y1="79561" x2="95755" y2="79561"/>
                        <a14:foregroundMark x1="96744" y1="60040" x2="96744" y2="60040"/>
                        <a14:foregroundMark x1="95276" y1="67665" x2="95276" y2="67665"/>
                        <a14:foregroundMark x1="96489" y1="73453" x2="96489" y2="73453"/>
                        <a14:foregroundMark x1="14172" y1="87784" x2="14172" y2="87784"/>
                        <a14:foregroundMark x1="10788" y1="77126" x2="10788" y2="77126"/>
                        <a14:foregroundMark x1="3224" y1="83194" x2="3224" y2="83194"/>
                        <a14:foregroundMark x1="2266" y1="61876" x2="2266" y2="61876"/>
                        <a14:foregroundMark x1="2011" y1="62475" x2="2011" y2="62475"/>
                        <a14:foregroundMark x1="9320" y1="95090" x2="9320" y2="95090"/>
                        <a14:foregroundMark x1="14682" y1="17725" x2="14682" y2="17725"/>
                        <a14:foregroundMark x1="15640" y1="15289" x2="15640" y2="15289"/>
                        <a14:foregroundMark x1="12480" y1="25030" x2="12480" y2="25030"/>
                        <a14:foregroundMark x1="10533" y1="34770" x2="10533" y2="34770"/>
                        <a14:foregroundMark x1="17842" y1="44232" x2="17842" y2="44232"/>
                        <a14:foregroundMark x1="25152" y1="49701" x2="25152" y2="49701"/>
                        <a14:foregroundMark x1="34408" y1="36287" x2="34408" y2="36287"/>
                        <a14:foregroundMark x1="35844" y1="30220" x2="35844" y2="30220"/>
                        <a14:foregroundMark x1="35365" y1="31417" x2="35365" y2="31417"/>
                        <a14:foregroundMark x1="22470" y1="34770" x2="22470" y2="34770"/>
                        <a14:foregroundMark x1="12129" y1="25349" x2="12129" y2="25349"/>
                        <a14:foregroundMark x1="97447" y1="62954" x2="97447" y2="62954"/>
                        <a14:foregroundMark x1="86147" y1="22595" x2="86147" y2="22595"/>
                        <a14:foregroundMark x1="34759" y1="43912" x2="34759" y2="43912"/>
                        <a14:foregroundMark x1="33897" y1="44072" x2="33897" y2="44072"/>
                        <a14:foregroundMark x1="32206" y1="47265" x2="32206" y2="47265"/>
                        <a14:foregroundMark x1="30003" y1="40559" x2="30003" y2="40559"/>
                        <a14:foregroundMark x1="31950" y1="43154" x2="31950" y2="43154"/>
                        <a14:foregroundMark x1="28567" y1="45269" x2="28567" y2="45269"/>
                        <a14:foregroundMark x1="19183" y1="46028" x2="19183" y2="46028"/>
                        <a14:foregroundMark x1="21992" y1="42555" x2="21992" y2="42555"/>
                        <a14:foregroundMark x1="24545" y1="34331" x2="24545" y2="34331"/>
                        <a14:foregroundMark x1="26492" y1="35250" x2="26492" y2="35250"/>
                        <a14:foregroundMark x1="28663" y1="37964" x2="28663" y2="37964"/>
                        <a14:foregroundMark x1="23939" y1="48184" x2="23939" y2="48184"/>
                        <a14:foregroundMark x1="22343" y1="34770" x2="22343" y2="34770"/>
                        <a14:foregroundMark x1="8107" y1="99202" x2="8107" y2="99202"/>
                        <a14:foregroundMark x1="33674" y1="28982" x2="33674" y2="289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5133" y="560235"/>
            <a:ext cx="4679870" cy="3741804"/>
          </a:xfrm>
          <a:prstGeom prst="rect">
            <a:avLst/>
          </a:prstGeom>
        </p:spPr>
      </p:pic>
      <p:sp>
        <p:nvSpPr>
          <p:cNvPr id="28" name="Rektangel 27">
            <a:extLst>
              <a:ext uri="{FF2B5EF4-FFF2-40B4-BE49-F238E27FC236}">
                <a16:creationId xmlns:a16="http://schemas.microsoft.com/office/drawing/2014/main" id="{76224D0F-091A-44CC-A845-8DA3C88E1B8C}"/>
              </a:ext>
            </a:extLst>
          </p:cNvPr>
          <p:cNvSpPr/>
          <p:nvPr/>
        </p:nvSpPr>
        <p:spPr>
          <a:xfrm>
            <a:off x="6591133" y="728420"/>
            <a:ext cx="26496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200">
                <a:latin typeface="Aller Light" panose="02000503000000020004" pitchFamily="2" charset="77"/>
              </a:rPr>
              <a:t>Vi använder endast återvunnen polyester från leverantörer </a:t>
            </a:r>
            <a:br>
              <a:rPr lang="sv-SE" sz="1200">
                <a:latin typeface="Aller Light" panose="02000503000000020004" pitchFamily="2" charset="77"/>
              </a:rPr>
            </a:br>
            <a:r>
              <a:rPr lang="sv-SE" sz="1200">
                <a:latin typeface="Aller Light" panose="02000503000000020004" pitchFamily="2" charset="77"/>
              </a:rPr>
              <a:t>som kan tillhandahålla certifikat </a:t>
            </a:r>
            <a:br>
              <a:rPr lang="sv-SE" sz="1200">
                <a:latin typeface="Aller Light" panose="02000503000000020004" pitchFamily="2" charset="77"/>
              </a:rPr>
            </a:br>
            <a:r>
              <a:rPr lang="sv-SE" sz="1200">
                <a:latin typeface="Aller Light" panose="02000503000000020004" pitchFamily="2" charset="77"/>
              </a:rPr>
              <a:t>för spårbarhet.</a:t>
            </a:r>
            <a:endParaRPr lang="sv-SE" sz="1200" dirty="0">
              <a:latin typeface="Aller Light" panose="02000503000000020004" pitchFamily="2" charset="77"/>
            </a:endParaRP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5FA77892-23DD-488A-B136-BAC347A7885C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19" name="Bildobjekt 18">
            <a:extLst>
              <a:ext uri="{FF2B5EF4-FFF2-40B4-BE49-F238E27FC236}">
                <a16:creationId xmlns:a16="http://schemas.microsoft.com/office/drawing/2014/main" id="{64211F84-3B3F-43B4-989D-1FAE38682A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93542" y="6538304"/>
            <a:ext cx="899936" cy="16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1831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Bildobjekt 22" descr="En bild som visar person, gul&#10;&#10;Automatiskt genererad beskrivning">
            <a:extLst>
              <a:ext uri="{FF2B5EF4-FFF2-40B4-BE49-F238E27FC236}">
                <a16:creationId xmlns:a16="http://schemas.microsoft.com/office/drawing/2014/main" id="{9469B287-0797-4620-9431-0E27CC8BA2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21355" y="649970"/>
            <a:ext cx="2377469" cy="5914953"/>
          </a:xfrm>
          <a:prstGeom prst="rect">
            <a:avLst/>
          </a:prstGeom>
        </p:spPr>
      </p:pic>
      <p:pic>
        <p:nvPicPr>
          <p:cNvPr id="25" name="Bildobjekt 24">
            <a:extLst>
              <a:ext uri="{FF2B5EF4-FFF2-40B4-BE49-F238E27FC236}">
                <a16:creationId xmlns:a16="http://schemas.microsoft.com/office/drawing/2014/main" id="{B422C92E-6476-9844-B1D8-FC7D90C1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52"/>
          <a:stretch/>
        </p:blipFill>
        <p:spPr>
          <a:xfrm>
            <a:off x="4431715" y="0"/>
            <a:ext cx="3574047" cy="6858000"/>
          </a:xfrm>
          <a:prstGeom prst="rect">
            <a:avLst/>
          </a:prstGeom>
        </p:spPr>
      </p:pic>
      <p:sp>
        <p:nvSpPr>
          <p:cNvPr id="4" name="Rektangel 3">
            <a:extLst>
              <a:ext uri="{FF2B5EF4-FFF2-40B4-BE49-F238E27FC236}">
                <a16:creationId xmlns:a16="http://schemas.microsoft.com/office/drawing/2014/main" id="{6032A5E9-B41C-5A4F-B442-FEBB2D89BB8F}"/>
              </a:ext>
            </a:extLst>
          </p:cNvPr>
          <p:cNvSpPr/>
          <p:nvPr/>
        </p:nvSpPr>
        <p:spPr>
          <a:xfrm>
            <a:off x="3720423" y="3720103"/>
            <a:ext cx="693538" cy="249129"/>
          </a:xfrm>
          <a:prstGeom prst="rect">
            <a:avLst/>
          </a:prstGeom>
          <a:solidFill>
            <a:srgbClr val="6F8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8" name="Grupp 7">
            <a:extLst>
              <a:ext uri="{FF2B5EF4-FFF2-40B4-BE49-F238E27FC236}">
                <a16:creationId xmlns:a16="http://schemas.microsoft.com/office/drawing/2014/main" id="{788FC549-EC42-9248-A71C-81491B957B4D}"/>
              </a:ext>
            </a:extLst>
          </p:cNvPr>
          <p:cNvGrpSpPr/>
          <p:nvPr/>
        </p:nvGrpSpPr>
        <p:grpSpPr>
          <a:xfrm>
            <a:off x="7837053" y="3905478"/>
            <a:ext cx="954156" cy="954156"/>
            <a:chOff x="6685902" y="2372022"/>
            <a:chExt cx="954156" cy="954156"/>
          </a:xfrm>
        </p:grpSpPr>
        <p:sp>
          <p:nvSpPr>
            <p:cNvPr id="9" name="Ellips 8">
              <a:extLst>
                <a:ext uri="{FF2B5EF4-FFF2-40B4-BE49-F238E27FC236}">
                  <a16:creationId xmlns:a16="http://schemas.microsoft.com/office/drawing/2014/main" id="{7DBE1758-7951-0B40-BDBB-40D88F419AA7}"/>
                </a:ext>
              </a:extLst>
            </p:cNvPr>
            <p:cNvSpPr/>
            <p:nvPr/>
          </p:nvSpPr>
          <p:spPr>
            <a:xfrm>
              <a:off x="6685902" y="2372022"/>
              <a:ext cx="954156" cy="954156"/>
            </a:xfrm>
            <a:prstGeom prst="ellipse">
              <a:avLst/>
            </a:prstGeom>
            <a:solidFill>
              <a:srgbClr val="E5F3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46800" rIns="90000" bIns="46800" rtlCol="0" anchor="ctr"/>
            <a:lstStyle/>
            <a:p>
              <a:pPr algn="ctr">
                <a:lnSpc>
                  <a:spcPct val="120000"/>
                </a:lnSpc>
              </a:pPr>
              <a:endParaRPr lang="sv-SE" sz="1200" dirty="0">
                <a:solidFill>
                  <a:srgbClr val="FFFFFF"/>
                </a:solidFill>
              </a:endParaRPr>
            </a:p>
          </p:txBody>
        </p:sp>
        <p:sp>
          <p:nvSpPr>
            <p:cNvPr id="10" name="textruta 9">
              <a:extLst>
                <a:ext uri="{FF2B5EF4-FFF2-40B4-BE49-F238E27FC236}">
                  <a16:creationId xmlns:a16="http://schemas.microsoft.com/office/drawing/2014/main" id="{08A11F82-60BD-8F4A-A151-7D90CAB9CF45}"/>
                </a:ext>
              </a:extLst>
            </p:cNvPr>
            <p:cNvSpPr txBox="1"/>
            <p:nvPr/>
          </p:nvSpPr>
          <p:spPr>
            <a:xfrm>
              <a:off x="6723528" y="2550288"/>
              <a:ext cx="916530" cy="57285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sv-SE" sz="2800" b="1" dirty="0">
                  <a:latin typeface="Aller" panose="02000503030000020004" pitchFamily="2" charset="0"/>
                </a:rPr>
                <a:t>VS.</a:t>
              </a:r>
            </a:p>
          </p:txBody>
        </p:sp>
      </p:grp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CC42C1D6-8F37-CB45-8D03-1D6748DE55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450" t="-8030" r="-8450" b="-8030"/>
          <a:stretch/>
        </p:blipFill>
        <p:spPr>
          <a:xfrm>
            <a:off x="11014417" y="6524553"/>
            <a:ext cx="1056314" cy="188017"/>
          </a:xfrm>
          <a:prstGeom prst="rect">
            <a:avLst/>
          </a:prstGeo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664C1460-6BBF-9747-8FE6-D946F06A05E1}"/>
              </a:ext>
            </a:extLst>
          </p:cNvPr>
          <p:cNvSpPr/>
          <p:nvPr/>
        </p:nvSpPr>
        <p:spPr>
          <a:xfrm>
            <a:off x="314217" y="296058"/>
            <a:ext cx="1255472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</a:t>
            </a:r>
            <a:r>
              <a:rPr lang="sv-SE" sz="650" dirty="0" err="1">
                <a:latin typeface="Aller Light" panose="02000503000000020004" pitchFamily="2" charset="77"/>
              </a:rPr>
              <a:t>High</a:t>
            </a:r>
            <a:r>
              <a:rPr lang="sv-SE" sz="650" dirty="0">
                <a:latin typeface="Aller Light" panose="02000503000000020004" pitchFamily="2" charset="77"/>
              </a:rPr>
              <a:t> </a:t>
            </a:r>
            <a:r>
              <a:rPr lang="sv-SE" sz="650" dirty="0" err="1">
                <a:latin typeface="Aller Light" panose="02000503000000020004" pitchFamily="2" charset="77"/>
              </a:rPr>
              <a:t>visibility</a:t>
            </a:r>
            <a:endParaRPr lang="sv-SE" sz="650" dirty="0">
              <a:latin typeface="Aller Light" panose="02000503000000020004" pitchFamily="2" charset="77"/>
            </a:endParaRP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FF1097F7-17FC-204B-BF5E-6E77C9BDD064}"/>
              </a:ext>
            </a:extLst>
          </p:cNvPr>
          <p:cNvSpPr/>
          <p:nvPr/>
        </p:nvSpPr>
        <p:spPr>
          <a:xfrm>
            <a:off x="510879" y="1343169"/>
            <a:ext cx="4509132" cy="3818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ler Light" panose="02000503000000020004" pitchFamily="2" charset="0"/>
                <a:ea typeface="+mn-ea"/>
                <a:cs typeface="+mn-cs"/>
              </a:rPr>
              <a:t>Vi har jämfört miljöpåverkan från en Fristads Green-byxa</a:t>
            </a:r>
            <a:br>
              <a:rPr kumimoji="0" lang="sv-S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ler Light" panose="02000503000000020004" pitchFamily="2" charset="0"/>
                <a:ea typeface="+mn-ea"/>
                <a:cs typeface="+mn-cs"/>
              </a:rPr>
            </a:br>
            <a:r>
              <a:rPr kumimoji="0" lang="sv-S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ler Light" panose="02000503000000020004" pitchFamily="2" charset="0"/>
                <a:ea typeface="+mn-ea"/>
                <a:cs typeface="+mn-cs"/>
              </a:rPr>
              <a:t>med en konventionellt producerad byxa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en-US" sz="1000" b="1">
                <a:solidFill>
                  <a:srgbClr val="000000"/>
                </a:solidFill>
                <a:latin typeface="Aller" panose="02000503030000020004" pitchFamily="2" charset="77"/>
              </a:rPr>
              <a:t>Water scarcity footprint (WSF)</a:t>
            </a:r>
            <a:endParaRPr lang="en-US" sz="1000" b="1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200"/>
              </a:spcAft>
            </a:pP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Måttet på den potentiella miljöpåverkan som vatten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förbrukningen har. Den tar hänsyn till den relativa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tillgången på vatten i ett specifikt geografiskt område.</a:t>
            </a: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Aft>
                <a:spcPts val="100"/>
              </a:spcAft>
            </a:pPr>
            <a:endParaRPr lang="sv-SE" sz="1000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endParaRPr lang="en-US" sz="1000" b="1">
              <a:solidFill>
                <a:srgbClr val="000000"/>
              </a:solidFill>
              <a:latin typeface="Aller" panose="02000503030000020004" pitchFamily="2" charset="77"/>
            </a:endParaRPr>
          </a:p>
          <a:p>
            <a:pPr>
              <a:spcBef>
                <a:spcPts val="200"/>
              </a:spcBef>
            </a:pPr>
            <a:endParaRPr lang="en-US" sz="1000" b="1">
              <a:solidFill>
                <a:srgbClr val="000000"/>
              </a:solidFill>
              <a:latin typeface="Aller" panose="02000503030000020004" pitchFamily="2" charset="77"/>
            </a:endParaRPr>
          </a:p>
          <a:p>
            <a:pPr>
              <a:spcBef>
                <a:spcPts val="700"/>
              </a:spcBef>
            </a:pPr>
            <a:r>
              <a:rPr lang="en-US" sz="1000" b="1">
                <a:solidFill>
                  <a:srgbClr val="000000"/>
                </a:solidFill>
                <a:latin typeface="Aller" panose="02000503030000020004" pitchFamily="2" charset="77"/>
              </a:rPr>
              <a:t>Global warming potential (GWP)</a:t>
            </a:r>
            <a:endParaRPr lang="en-US" sz="1000" b="1">
              <a:solidFill>
                <a:srgbClr val="000000"/>
              </a:solidFill>
              <a:latin typeface="Aller Light" panose="02000503000000020004" pitchFamily="2" charset="77"/>
            </a:endParaRPr>
          </a:p>
          <a:p>
            <a:pPr>
              <a:spcBef>
                <a:spcPts val="100"/>
              </a:spcBef>
            </a:pP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Beskriver förmågan hos växthusgaser att absorbera värme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i atmosfären över tid, i relation till koldioxid. För att jämföra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olika gasers effekt på den globala uppvärmningen räknas </a:t>
            </a:r>
            <a:b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000">
                <a:solidFill>
                  <a:srgbClr val="000000"/>
                </a:solidFill>
                <a:latin typeface="Aller Light" panose="02000503000000020004" pitchFamily="2" charset="77"/>
              </a:rPr>
              <a:t>värdet om till koldioxidekvivalenter (</a:t>
            </a:r>
            <a:r>
              <a:rPr lang="en-US" sz="1000">
                <a:latin typeface="Aller Light" panose="02000503000000020004" pitchFamily="2" charset="0"/>
              </a:rPr>
              <a:t>CO</a:t>
            </a:r>
            <a:r>
              <a:rPr lang="en-US" sz="1000" baseline="-25000">
                <a:latin typeface="Aller Light" panose="02000503000000020004" pitchFamily="2" charset="0"/>
              </a:rPr>
              <a:t>2</a:t>
            </a:r>
            <a:r>
              <a:rPr lang="en-US" sz="1000">
                <a:latin typeface="Aller Light" panose="02000503000000020004" pitchFamily="2" charset="0"/>
              </a:rPr>
              <a:t>e).		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298B8719-B088-2A4A-A955-E2FCFCFABB44}"/>
              </a:ext>
            </a:extLst>
          </p:cNvPr>
          <p:cNvSpPr/>
          <p:nvPr/>
        </p:nvSpPr>
        <p:spPr>
          <a:xfrm>
            <a:off x="4836065" y="4584999"/>
            <a:ext cx="1645298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b="1">
                <a:latin typeface="Aller" panose="02000503030000020004" pitchFamily="2" charset="77"/>
              </a:rPr>
              <a:t>Varselbyxa</a:t>
            </a:r>
            <a:br>
              <a:rPr lang="sv-SE" sz="1400" b="1">
                <a:latin typeface="Aller" panose="02000503030000020004" pitchFamily="2" charset="77"/>
              </a:rPr>
            </a:br>
            <a:r>
              <a:rPr lang="sv-SE" sz="1400" b="1">
                <a:latin typeface="Aller" panose="02000503030000020004" pitchFamily="2" charset="77"/>
              </a:rPr>
              <a:t>2707 </a:t>
            </a:r>
            <a:r>
              <a:rPr lang="sv-SE" sz="1400" b="1" dirty="0">
                <a:latin typeface="Aller" panose="02000503030000020004" pitchFamily="2" charset="77"/>
              </a:rPr>
              <a:t>PLU</a:t>
            </a:r>
          </a:p>
          <a:p>
            <a:endParaRPr lang="en-US" sz="700" dirty="0">
              <a:latin typeface="Aller Light" panose="02000503000000020004" pitchFamily="2" charset="0"/>
            </a:endParaRPr>
          </a:p>
          <a:p>
            <a:r>
              <a:rPr lang="en-US" sz="1000" b="1">
                <a:latin typeface="Aller" panose="02000503030000020004" pitchFamily="2" charset="0"/>
              </a:rPr>
              <a:t>Water scarcity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footprint	</a:t>
            </a:r>
            <a:br>
              <a:rPr lang="en-US" sz="1000" b="1">
                <a:solidFill>
                  <a:srgbClr val="000000"/>
                </a:solidFill>
                <a:latin typeface="Aller" panose="02000503030000020004" pitchFamily="2" charset="77"/>
              </a:rPr>
            </a:br>
            <a:r>
              <a:rPr lang="en-US" sz="1000">
                <a:latin typeface="Aller Light" panose="02000503000000020004" pitchFamily="2" charset="0"/>
              </a:rPr>
              <a:t>38 600 liter</a:t>
            </a:r>
            <a:endParaRPr lang="en-US" sz="1000" dirty="0">
              <a:latin typeface="Aller Light" panose="02000503000000020004" pitchFamily="2" charset="0"/>
            </a:endParaRPr>
          </a:p>
          <a:p>
            <a:pPr>
              <a:spcBef>
                <a:spcPts val="600"/>
              </a:spcBef>
              <a:defRPr/>
            </a:pPr>
            <a:r>
              <a:rPr lang="en-US" sz="1000" b="1">
                <a:latin typeface="Aller" panose="02000503030000020004" pitchFamily="2" charset="0"/>
              </a:rPr>
              <a:t>Global warming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potential</a:t>
            </a:r>
            <a:br>
              <a:rPr lang="en-US" sz="1000" b="1" dirty="0">
                <a:solidFill>
                  <a:srgbClr val="000000"/>
                </a:solidFill>
                <a:latin typeface="Aller" panose="02000503030000020004" pitchFamily="2" charset="77"/>
              </a:rPr>
            </a:br>
            <a:r>
              <a:rPr lang="en-US" sz="1000" dirty="0">
                <a:latin typeface="Aller Light" panose="02000503000000020004" pitchFamily="2" charset="0"/>
              </a:rPr>
              <a:t>19.4 kg CO</a:t>
            </a:r>
            <a:r>
              <a:rPr lang="en-US" sz="1000" baseline="-25000" dirty="0">
                <a:latin typeface="Aller Light" panose="02000503000000020004" pitchFamily="2" charset="0"/>
              </a:rPr>
              <a:t>2</a:t>
            </a:r>
            <a:r>
              <a:rPr lang="en-US" sz="1000" dirty="0">
                <a:latin typeface="Aller Light" panose="02000503000000020004" pitchFamily="2" charset="0"/>
              </a:rPr>
              <a:t>e</a:t>
            </a:r>
          </a:p>
          <a:p>
            <a:endParaRPr lang="en-US" sz="900" dirty="0">
              <a:latin typeface="Aller Light" panose="02000503000000020004" pitchFamily="2" charset="0"/>
            </a:endParaRP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896F6C07-6527-F14E-A23E-7A958D6042FB}"/>
              </a:ext>
            </a:extLst>
          </p:cNvPr>
          <p:cNvSpPr/>
          <p:nvPr/>
        </p:nvSpPr>
        <p:spPr>
          <a:xfrm>
            <a:off x="10440718" y="3607812"/>
            <a:ext cx="155205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b="1">
                <a:latin typeface="Aller" panose="02000503030000020004" pitchFamily="2" charset="77"/>
              </a:rPr>
              <a:t>Varselbyxa Green </a:t>
            </a:r>
            <a:br>
              <a:rPr lang="sv-SE" sz="1400" b="1">
                <a:latin typeface="Aller" panose="02000503030000020004" pitchFamily="2" charset="77"/>
              </a:rPr>
            </a:br>
            <a:r>
              <a:rPr lang="sv-SE" sz="1400" b="1">
                <a:latin typeface="Aller" panose="02000503030000020004" pitchFamily="2" charset="77"/>
              </a:rPr>
              <a:t>2644 </a:t>
            </a:r>
            <a:r>
              <a:rPr lang="sv-SE" sz="1400" b="1" dirty="0">
                <a:latin typeface="Aller" panose="02000503030000020004" pitchFamily="2" charset="77"/>
              </a:rPr>
              <a:t>GSTP</a:t>
            </a:r>
          </a:p>
          <a:p>
            <a:endParaRPr lang="en-US" sz="900" b="1" dirty="0">
              <a:latin typeface="Aller Light" panose="02000503000000020004" pitchFamily="2" charset="0"/>
            </a:endParaRPr>
          </a:p>
          <a:p>
            <a:pPr>
              <a:defRPr/>
            </a:pPr>
            <a:r>
              <a:rPr lang="en-US" sz="1000" b="1">
                <a:latin typeface="Aller" panose="02000503030000020004" pitchFamily="2" charset="0"/>
              </a:rPr>
              <a:t>Water scarcity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footprint</a:t>
            </a:r>
            <a:br>
              <a:rPr lang="en-US" sz="1000" b="1">
                <a:solidFill>
                  <a:srgbClr val="000000"/>
                </a:solidFill>
                <a:latin typeface="Aller" panose="02000503030000020004" pitchFamily="2" charset="77"/>
              </a:rPr>
            </a:br>
            <a:r>
              <a:rPr lang="en-US" sz="1000">
                <a:latin typeface="Aller Light" panose="02000503000000020004" pitchFamily="2" charset="0"/>
              </a:rPr>
              <a:t>19 100 liter</a:t>
            </a:r>
            <a:endParaRPr lang="en-US" sz="1000" dirty="0">
              <a:latin typeface="Aller Light" panose="02000503000000020004" pitchFamily="2" charset="0"/>
            </a:endParaRPr>
          </a:p>
          <a:p>
            <a:pPr>
              <a:spcBef>
                <a:spcPts val="600"/>
              </a:spcBef>
              <a:defRPr/>
            </a:pPr>
            <a:r>
              <a:rPr lang="en-US" sz="1000" b="1">
                <a:latin typeface="Aller" panose="02000503030000020004" pitchFamily="2" charset="0"/>
              </a:rPr>
              <a:t>Global warming </a:t>
            </a:r>
            <a:br>
              <a:rPr lang="en-US" sz="1000" b="1">
                <a:latin typeface="Aller" panose="02000503030000020004" pitchFamily="2" charset="0"/>
              </a:rPr>
            </a:br>
            <a:r>
              <a:rPr lang="en-US" sz="1000" b="1">
                <a:latin typeface="Aller" panose="02000503030000020004" pitchFamily="2" charset="0"/>
              </a:rPr>
              <a:t>potential</a:t>
            </a:r>
            <a:br>
              <a:rPr lang="en-US" sz="1000" b="1" dirty="0">
                <a:solidFill>
                  <a:srgbClr val="000000"/>
                </a:solidFill>
                <a:latin typeface="Aller" panose="02000503030000020004" pitchFamily="2" charset="77"/>
              </a:rPr>
            </a:br>
            <a:r>
              <a:rPr lang="en-US" sz="1000" dirty="0">
                <a:latin typeface="Aller Light" panose="02000503000000020004" pitchFamily="2" charset="0"/>
              </a:rPr>
              <a:t>16.6 kg CO</a:t>
            </a:r>
            <a:r>
              <a:rPr lang="en-US" sz="1000" baseline="-25000" dirty="0">
                <a:latin typeface="Aller Light" panose="02000503000000020004" pitchFamily="2" charset="0"/>
              </a:rPr>
              <a:t>2</a:t>
            </a:r>
            <a:r>
              <a:rPr lang="en-US" sz="1000" dirty="0">
                <a:latin typeface="Aller Light" panose="02000503000000020004" pitchFamily="2" charset="0"/>
              </a:rPr>
              <a:t>e</a:t>
            </a:r>
          </a:p>
          <a:p>
            <a:endParaRPr lang="en-US" sz="900" dirty="0">
              <a:latin typeface="Aller Light" panose="02000503000000020004" pitchFamily="2" charset="0"/>
            </a:endParaRP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A1901127-F3F6-F444-B905-50A780600DC5}"/>
              </a:ext>
            </a:extLst>
          </p:cNvPr>
          <p:cNvSpPr/>
          <p:nvPr/>
        </p:nvSpPr>
        <p:spPr>
          <a:xfrm>
            <a:off x="3710660" y="3232168"/>
            <a:ext cx="693538" cy="249130"/>
          </a:xfrm>
          <a:prstGeom prst="rect">
            <a:avLst/>
          </a:prstGeom>
          <a:solidFill>
            <a:srgbClr val="225E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0414260A-B2A6-EB46-9D51-DE75E4E5AA6D}"/>
              </a:ext>
            </a:extLst>
          </p:cNvPr>
          <p:cNvSpPr/>
          <p:nvPr/>
        </p:nvSpPr>
        <p:spPr>
          <a:xfrm>
            <a:off x="3630916" y="3048367"/>
            <a:ext cx="79116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dirty="0">
                <a:latin typeface="Aller Light" panose="02000503000000020004" pitchFamily="2" charset="77"/>
              </a:rPr>
              <a:t>2644 GSTP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019FE6BD-87FF-F449-A443-6839607874B7}"/>
              </a:ext>
            </a:extLst>
          </p:cNvPr>
          <p:cNvSpPr/>
          <p:nvPr/>
        </p:nvSpPr>
        <p:spPr>
          <a:xfrm>
            <a:off x="3640679" y="3538762"/>
            <a:ext cx="79116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dirty="0">
                <a:latin typeface="Aller Light" panose="02000503000000020004" pitchFamily="2" charset="77"/>
              </a:rPr>
              <a:t>2707 PLU</a:t>
            </a:r>
          </a:p>
        </p:txBody>
      </p:sp>
      <p:pic>
        <p:nvPicPr>
          <p:cNvPr id="22" name="Bildobjekt 21">
            <a:extLst>
              <a:ext uri="{FF2B5EF4-FFF2-40B4-BE49-F238E27FC236}">
                <a16:creationId xmlns:a16="http://schemas.microsoft.com/office/drawing/2014/main" id="{FD5CD9F6-0F0C-A847-A73B-350DDED89A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634" y="2450777"/>
            <a:ext cx="3132547" cy="1731034"/>
          </a:xfrm>
          <a:prstGeom prst="rect">
            <a:avLst/>
          </a:prstGeom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A104BB0D-0DAD-E949-B183-48249D90BCF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8132" y="4791231"/>
            <a:ext cx="3197728" cy="1962076"/>
          </a:xfrm>
          <a:prstGeom prst="rect">
            <a:avLst/>
          </a:prstGeom>
        </p:spPr>
      </p:pic>
      <p:sp>
        <p:nvSpPr>
          <p:cNvPr id="21" name="textruta 20">
            <a:extLst>
              <a:ext uri="{FF2B5EF4-FFF2-40B4-BE49-F238E27FC236}">
                <a16:creationId xmlns:a16="http://schemas.microsoft.com/office/drawing/2014/main" id="{DCA1B121-FBA2-48C5-98C7-83CE1036EB29}"/>
              </a:ext>
            </a:extLst>
          </p:cNvPr>
          <p:cNvSpPr txBox="1"/>
          <p:nvPr/>
        </p:nvSpPr>
        <p:spPr>
          <a:xfrm>
            <a:off x="480922" y="787668"/>
            <a:ext cx="5472838" cy="503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sv-SE" sz="3200" b="1">
                <a:latin typeface="Aller" panose="02000503030000020004" pitchFamily="2" charset="77"/>
              </a:rPr>
              <a:t>Dina miljöval </a:t>
            </a:r>
            <a:r>
              <a:rPr lang="sv-SE" sz="3200">
                <a:latin typeface="Aller Light" panose="02000503000000020004" pitchFamily="2" charset="77"/>
              </a:rPr>
              <a:t>gör skillnad.</a:t>
            </a:r>
            <a:endParaRPr lang="sv-SE" sz="3200" dirty="0">
              <a:latin typeface="Aller Light" panose="0200050300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427993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0DCE1FEB-C560-2349-9614-46866BF26C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7"/>
          <a:stretch/>
        </p:blipFill>
        <p:spPr>
          <a:xfrm>
            <a:off x="0" y="-4175"/>
            <a:ext cx="12241559" cy="2700000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87D1534C-E41F-3E46-978F-525FB23D62A2}"/>
              </a:ext>
            </a:extLst>
          </p:cNvPr>
          <p:cNvSpPr/>
          <p:nvPr/>
        </p:nvSpPr>
        <p:spPr>
          <a:xfrm>
            <a:off x="533392" y="3727964"/>
            <a:ext cx="3695487" cy="2375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</a:t>
            </a:r>
            <a:r>
              <a:rPr lang="sv-SE" sz="1100">
                <a:effectLst/>
                <a:latin typeface="Aller Light" panose="02000503000000020004" pitchFamily="2" charset="77"/>
              </a:rPr>
              <a:t> polyester</a:t>
            </a: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sv-SE" sz="110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>
                <a:effectLst/>
                <a:latin typeface="Aller Light" panose="02000503000000020004" pitchFamily="2" charset="77"/>
              </a:rPr>
              <a:t>4-vägsstretch</a:t>
            </a: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effectLst/>
                <a:latin typeface="Aller Light" panose="02000503000000020004" pitchFamily="2" charset="77"/>
              </a:rPr>
              <a:t>Lätt vikt</a:t>
            </a: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Hög komfort och rörelsefrihet</a:t>
            </a: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Tvättas i </a:t>
            </a:r>
            <a:r>
              <a:rPr lang="sv-SE" sz="1100">
                <a:latin typeface="Aller Light" panose="02000503000000020004" pitchFamily="2" charset="77"/>
              </a:rPr>
              <a:t>60°. Plaggen är certifierade efter 50 tvättar. </a:t>
            </a: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effectLst/>
                <a:latin typeface="Aller Light" panose="02000503000000020004" pitchFamily="2" charset="77"/>
              </a:rPr>
              <a:t>OEKO-TEX</a:t>
            </a:r>
            <a:r>
              <a:rPr lang="sv-SE" sz="1100" baseline="30000">
                <a:effectLst/>
                <a:latin typeface="Aller Light" panose="02000503000000020004" pitchFamily="2" charset="77"/>
              </a:rPr>
              <a:t>®</a:t>
            </a:r>
            <a:r>
              <a:rPr lang="sv-SE" sz="1100">
                <a:effectLst/>
                <a:latin typeface="Aller Light" panose="02000503000000020004" pitchFamily="2" charset="77"/>
              </a:rPr>
              <a:t>-certifierad</a:t>
            </a: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sv-SE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220"/>
              </a:lnSpc>
              <a:buFont typeface="Arial" panose="020B0604020202020204" pitchFamily="34" charset="0"/>
              <a:buChar char="•"/>
            </a:pPr>
            <a:r>
              <a:rPr lang="en-US" sz="1100">
                <a:effectLst/>
                <a:latin typeface="Aller Light" panose="02000503000000020004" pitchFamily="2" charset="77"/>
              </a:rPr>
              <a:t>44% PTT (delvis biobaserat material), 44% polyester </a:t>
            </a:r>
            <a:r>
              <a:rPr lang="en-US" sz="1100">
                <a:latin typeface="Aller Light" panose="02000503000000020004" pitchFamily="2" charset="77"/>
              </a:rPr>
              <a:t>och </a:t>
            </a:r>
            <a:r>
              <a:rPr lang="en-US" sz="1100" dirty="0">
                <a:effectLst/>
                <a:latin typeface="Aller Light" panose="02000503000000020004" pitchFamily="2" charset="77"/>
              </a:rPr>
              <a:t>12% </a:t>
            </a:r>
            <a:r>
              <a:rPr lang="en-US" sz="1100" dirty="0" err="1">
                <a:latin typeface="Aller Light" panose="02000503000000020004" pitchFamily="2" charset="77"/>
              </a:rPr>
              <a:t>återvunnen</a:t>
            </a:r>
            <a:r>
              <a:rPr lang="en-US" sz="1100" dirty="0">
                <a:effectLst/>
                <a:latin typeface="Aller Light" panose="02000503000000020004" pitchFamily="2" charset="77"/>
              </a:rPr>
              <a:t> polyester</a:t>
            </a: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endParaRPr lang="en-US" sz="1100" dirty="0">
              <a:effectLst/>
              <a:latin typeface="Aller Light" panose="02000503000000020004" pitchFamily="2" charset="77"/>
            </a:endParaRPr>
          </a:p>
          <a:p>
            <a:pPr marL="171450" indent="-171450">
              <a:lnSpc>
                <a:spcPts val="112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Vik</a:t>
            </a:r>
            <a:r>
              <a:rPr lang="sv-SE" sz="1100" dirty="0">
                <a:effectLst/>
                <a:latin typeface="Aller Light" panose="02000503000000020004" pitchFamily="2" charset="77"/>
              </a:rPr>
              <a:t>t 260 g/m</a:t>
            </a:r>
            <a:r>
              <a:rPr lang="sv-SE" sz="1100" baseline="30000" dirty="0">
                <a:effectLst/>
                <a:latin typeface="Aller Light" panose="02000503000000020004" pitchFamily="2" charset="77"/>
              </a:rPr>
              <a:t>2</a:t>
            </a:r>
          </a:p>
        </p:txBody>
      </p:sp>
      <p:sp>
        <p:nvSpPr>
          <p:cNvPr id="49" name="Rektangel 48">
            <a:extLst>
              <a:ext uri="{FF2B5EF4-FFF2-40B4-BE49-F238E27FC236}">
                <a16:creationId xmlns:a16="http://schemas.microsoft.com/office/drawing/2014/main" id="{1958D4A3-E57C-5D4E-BE7D-58F645F237BE}"/>
              </a:ext>
            </a:extLst>
          </p:cNvPr>
          <p:cNvSpPr/>
          <p:nvPr/>
        </p:nvSpPr>
        <p:spPr>
          <a:xfrm>
            <a:off x="4455359" y="5660966"/>
            <a:ext cx="341888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dirty="0">
                <a:latin typeface="Aller Light" panose="02000503000000020004" pitchFamily="2" charset="77"/>
              </a:rPr>
              <a:t>Alla produkter är OEKO-TEX</a:t>
            </a:r>
            <a:r>
              <a:rPr lang="sv-SE" sz="1100" baseline="30000" dirty="0">
                <a:latin typeface="Aller Light" panose="02000503000000020004" pitchFamily="2" charset="77"/>
              </a:rPr>
              <a:t>®</a:t>
            </a:r>
            <a:r>
              <a:rPr lang="sv-SE" sz="1100" dirty="0">
                <a:latin typeface="Aller Light" panose="02000503000000020004" pitchFamily="2" charset="77"/>
              </a:rPr>
              <a:t>-certifierade </a:t>
            </a:r>
            <a:r>
              <a:rPr lang="sv-SE" sz="1100">
                <a:latin typeface="Aller Light" panose="02000503000000020004" pitchFamily="2" charset="77"/>
              </a:rPr>
              <a:t>på plagg-nivå</a:t>
            </a:r>
            <a:r>
              <a:rPr lang="sv-SE" sz="1100" dirty="0">
                <a:latin typeface="Aller Light" panose="02000503000000020004" pitchFamily="2" charset="77"/>
              </a:rPr>
              <a:t>. Det betyder att alla komponenter i plagget, stora som små, är fria från skadliga kemikalier och inte utgör någon risk för människor.</a:t>
            </a:r>
          </a:p>
        </p:txBody>
      </p:sp>
      <p:sp>
        <p:nvSpPr>
          <p:cNvPr id="50" name="Rektangel 49">
            <a:extLst>
              <a:ext uri="{FF2B5EF4-FFF2-40B4-BE49-F238E27FC236}">
                <a16:creationId xmlns:a16="http://schemas.microsoft.com/office/drawing/2014/main" id="{A6774FA2-BDC9-1F4E-98C3-C9A6F4A4BA8B}"/>
              </a:ext>
            </a:extLst>
          </p:cNvPr>
          <p:cNvSpPr/>
          <p:nvPr/>
        </p:nvSpPr>
        <p:spPr>
          <a:xfrm>
            <a:off x="4455361" y="3051264"/>
            <a:ext cx="34188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>
                <a:latin typeface="Aller" panose="02000503030000020004" pitchFamily="2" charset="77"/>
              </a:rPr>
              <a:t>Slitstark ripstop-stretch. </a:t>
            </a:r>
            <a:r>
              <a:rPr lang="sv-SE" sz="1100">
                <a:latin typeface="Aller Light" panose="02000503000000020004" pitchFamily="2" charset="77"/>
              </a:rPr>
              <a:t>På utsatta </a:t>
            </a:r>
            <a:r>
              <a:rPr lang="sv-SE" sz="1100" dirty="0">
                <a:latin typeface="Aller Light" panose="02000503000000020004" pitchFamily="2" charset="77"/>
              </a:rPr>
              <a:t>partier använder vi </a:t>
            </a:r>
            <a:r>
              <a:rPr lang="sv-SE" sz="1100">
                <a:latin typeface="Aller Light" panose="02000503000000020004" pitchFamily="2" charset="77"/>
              </a:rPr>
              <a:t>ett slitstarkt ripstop-material i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4-vägsstretch av 87</a:t>
            </a:r>
            <a:r>
              <a:rPr lang="sv-SE" sz="1100" dirty="0">
                <a:latin typeface="Aller Light" panose="02000503000000020004" pitchFamily="2" charset="77"/>
              </a:rPr>
              <a:t>% polyamid, 13% </a:t>
            </a:r>
            <a:r>
              <a:rPr lang="sv-SE" sz="1100" dirty="0" err="1">
                <a:latin typeface="Aller Light" panose="02000503000000020004" pitchFamily="2" charset="77"/>
              </a:rPr>
              <a:t>elastan</a:t>
            </a:r>
            <a:r>
              <a:rPr lang="sv-SE" sz="1100" dirty="0">
                <a:latin typeface="Aller Light" panose="02000503000000020004" pitchFamily="2" charset="77"/>
              </a:rPr>
              <a:t>. </a:t>
            </a:r>
            <a:br>
              <a:rPr lang="sv-SE" sz="1100" dirty="0">
                <a:latin typeface="Aller Light" panose="02000503000000020004" pitchFamily="2" charset="77"/>
              </a:rPr>
            </a:br>
            <a:r>
              <a:rPr lang="sv-SE" sz="1100" dirty="0">
                <a:latin typeface="Aller Light" panose="02000503000000020004" pitchFamily="2" charset="77"/>
              </a:rPr>
              <a:t>Vikt 260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r>
              <a:rPr lang="sv-SE" sz="1100" dirty="0">
                <a:latin typeface="Aller Light" panose="02000503000000020004" pitchFamily="2" charset="77"/>
              </a:rPr>
              <a:t>. </a:t>
            </a:r>
          </a:p>
        </p:txBody>
      </p:sp>
      <p:pic>
        <p:nvPicPr>
          <p:cNvPr id="51" name="Bildobjekt 50">
            <a:extLst>
              <a:ext uri="{FF2B5EF4-FFF2-40B4-BE49-F238E27FC236}">
                <a16:creationId xmlns:a16="http://schemas.microsoft.com/office/drawing/2014/main" id="{31D759E5-2877-AE44-B590-25EFAAB75F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987" y="5389309"/>
            <a:ext cx="419100" cy="228600"/>
          </a:xfrm>
          <a:prstGeom prst="rect">
            <a:avLst/>
          </a:prstGeom>
        </p:spPr>
      </p:pic>
      <p:sp>
        <p:nvSpPr>
          <p:cNvPr id="53" name="Rektangel 52">
            <a:extLst>
              <a:ext uri="{FF2B5EF4-FFF2-40B4-BE49-F238E27FC236}">
                <a16:creationId xmlns:a16="http://schemas.microsoft.com/office/drawing/2014/main" id="{32392E48-A21D-AF48-BCA1-32DC47488FA5}"/>
              </a:ext>
            </a:extLst>
          </p:cNvPr>
          <p:cNvSpPr/>
          <p:nvPr/>
        </p:nvSpPr>
        <p:spPr>
          <a:xfrm>
            <a:off x="9015561" y="3051264"/>
            <a:ext cx="264137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 dirty="0">
                <a:latin typeface="Aller" panose="02000503030000020004" pitchFamily="2" charset="77"/>
              </a:rPr>
              <a:t>EN ISO 20471. </a:t>
            </a:r>
            <a:r>
              <a:rPr lang="sv-SE" sz="1100" dirty="0">
                <a:latin typeface="Aller Light" panose="02000503000000020004" pitchFamily="2" charset="77"/>
              </a:rPr>
              <a:t>Certifierade varselplagg.</a:t>
            </a:r>
          </a:p>
        </p:txBody>
      </p:sp>
      <p:sp>
        <p:nvSpPr>
          <p:cNvPr id="54" name="Rektangel 53">
            <a:extLst>
              <a:ext uri="{FF2B5EF4-FFF2-40B4-BE49-F238E27FC236}">
                <a16:creationId xmlns:a16="http://schemas.microsoft.com/office/drawing/2014/main" id="{06E62851-EA72-5B41-BF66-A033184BC59D}"/>
              </a:ext>
            </a:extLst>
          </p:cNvPr>
          <p:cNvSpPr/>
          <p:nvPr/>
        </p:nvSpPr>
        <p:spPr>
          <a:xfrm>
            <a:off x="9015561" y="3688362"/>
            <a:ext cx="29859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dirty="0">
                <a:solidFill>
                  <a:srgbClr val="000000"/>
                </a:solidFill>
                <a:latin typeface="Aller Light" panose="02000503000000020004" pitchFamily="2" charset="77"/>
              </a:rPr>
              <a:t>Samcertifierade så att plagg </a:t>
            </a: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kan </a:t>
            </a:r>
            <a:b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kombineras </a:t>
            </a:r>
            <a:r>
              <a:rPr lang="sv-SE" sz="1100" dirty="0">
                <a:solidFill>
                  <a:srgbClr val="000000"/>
                </a:solidFill>
                <a:latin typeface="Aller Light" panose="02000503000000020004" pitchFamily="2" charset="77"/>
              </a:rPr>
              <a:t>på olika sätt för att </a:t>
            </a: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uppnå </a:t>
            </a:r>
            <a:b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</a:br>
            <a:r>
              <a:rPr lang="sv-SE" sz="1100">
                <a:solidFill>
                  <a:srgbClr val="000000"/>
                </a:solidFill>
                <a:latin typeface="Aller Light" panose="02000503000000020004" pitchFamily="2" charset="77"/>
              </a:rPr>
              <a:t>en </a:t>
            </a:r>
            <a:r>
              <a:rPr lang="sv-SE" sz="1100" dirty="0">
                <a:solidFill>
                  <a:srgbClr val="000000"/>
                </a:solidFill>
                <a:latin typeface="Aller Light" panose="02000503000000020004" pitchFamily="2" charset="77"/>
              </a:rPr>
              <a:t>högre säkerhetsklass.</a:t>
            </a:r>
          </a:p>
        </p:txBody>
      </p:sp>
      <p:sp>
        <p:nvSpPr>
          <p:cNvPr id="56" name="Rektangel 55">
            <a:extLst>
              <a:ext uri="{FF2B5EF4-FFF2-40B4-BE49-F238E27FC236}">
                <a16:creationId xmlns:a16="http://schemas.microsoft.com/office/drawing/2014/main" id="{D72C17E3-3F22-124A-8D3D-2E8BE37A044B}"/>
              </a:ext>
            </a:extLst>
          </p:cNvPr>
          <p:cNvSpPr/>
          <p:nvPr/>
        </p:nvSpPr>
        <p:spPr>
          <a:xfrm>
            <a:off x="9015561" y="5225720"/>
            <a:ext cx="290154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 dirty="0">
                <a:latin typeface="Aller" panose="02000503030000020004" pitchFamily="2" charset="77"/>
              </a:rPr>
              <a:t>EN 14404. </a:t>
            </a:r>
            <a:r>
              <a:rPr lang="sv-SE" sz="1100" dirty="0">
                <a:latin typeface="Aller Light" panose="02000503000000020004" pitchFamily="2" charset="77"/>
              </a:rPr>
              <a:t>Knäfickor certifieras tillsammans med knäskydd 124292.</a:t>
            </a:r>
          </a:p>
        </p:txBody>
      </p:sp>
      <p:sp>
        <p:nvSpPr>
          <p:cNvPr id="57" name="Rektangel 56">
            <a:extLst>
              <a:ext uri="{FF2B5EF4-FFF2-40B4-BE49-F238E27FC236}">
                <a16:creationId xmlns:a16="http://schemas.microsoft.com/office/drawing/2014/main" id="{2359302D-F520-B64F-877E-076994758DF9}"/>
              </a:ext>
            </a:extLst>
          </p:cNvPr>
          <p:cNvSpPr/>
          <p:nvPr/>
        </p:nvSpPr>
        <p:spPr>
          <a:xfrm>
            <a:off x="9015561" y="4525931"/>
            <a:ext cx="259731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b="1" dirty="0">
                <a:latin typeface="Aller" panose="02000503030000020004" pitchFamily="2" charset="77"/>
              </a:rPr>
              <a:t>EN 13758-2. </a:t>
            </a:r>
            <a:r>
              <a:rPr lang="sv-SE" sz="1100" dirty="0">
                <a:latin typeface="Aller Light" panose="02000503000000020004" pitchFamily="2" charset="77"/>
              </a:rPr>
              <a:t>Certifierat </a:t>
            </a:r>
            <a:r>
              <a:rPr lang="sv-SE" sz="1100">
                <a:latin typeface="Aller Light" panose="02000503000000020004" pitchFamily="2" charset="77"/>
              </a:rPr>
              <a:t>UV-skydd. </a:t>
            </a:r>
            <a:endParaRPr lang="sv-SE" sz="1100" dirty="0">
              <a:latin typeface="Aller Light" panose="02000503000000020004" pitchFamily="2" charset="77"/>
            </a:endParaRPr>
          </a:p>
        </p:txBody>
      </p:sp>
      <p:pic>
        <p:nvPicPr>
          <p:cNvPr id="58" name="Bildobjekt 57">
            <a:extLst>
              <a:ext uri="{FF2B5EF4-FFF2-40B4-BE49-F238E27FC236}">
                <a16:creationId xmlns:a16="http://schemas.microsoft.com/office/drawing/2014/main" id="{3BC1DABF-A0FA-304D-AEBA-605B4648EE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5018"/>
          <a:stretch/>
        </p:blipFill>
        <p:spPr>
          <a:xfrm>
            <a:off x="8476198" y="3083293"/>
            <a:ext cx="370168" cy="331133"/>
          </a:xfrm>
          <a:prstGeom prst="rect">
            <a:avLst/>
          </a:prstGeom>
        </p:spPr>
      </p:pic>
      <p:pic>
        <p:nvPicPr>
          <p:cNvPr id="59" name="Bildobjekt 58">
            <a:extLst>
              <a:ext uri="{FF2B5EF4-FFF2-40B4-BE49-F238E27FC236}">
                <a16:creationId xmlns:a16="http://schemas.microsoft.com/office/drawing/2014/main" id="{269FC638-F884-C245-8247-5B8A8D86FB1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5332"/>
          <a:stretch/>
        </p:blipFill>
        <p:spPr>
          <a:xfrm>
            <a:off x="8518272" y="5267631"/>
            <a:ext cx="301621" cy="364820"/>
          </a:xfrm>
          <a:prstGeom prst="rect">
            <a:avLst/>
          </a:prstGeom>
        </p:spPr>
      </p:pic>
      <p:pic>
        <p:nvPicPr>
          <p:cNvPr id="60" name="Bildobjekt 59">
            <a:extLst>
              <a:ext uri="{FF2B5EF4-FFF2-40B4-BE49-F238E27FC236}">
                <a16:creationId xmlns:a16="http://schemas.microsoft.com/office/drawing/2014/main" id="{CDE0D347-566A-F149-8C82-2F6DC9CF6E2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4462" y="4513747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61" name="Bildobjekt 60" descr="En bild som visar text, clipart&#10;&#10;Automatiskt genererad beskrivning">
            <a:extLst>
              <a:ext uri="{FF2B5EF4-FFF2-40B4-BE49-F238E27FC236}">
                <a16:creationId xmlns:a16="http://schemas.microsoft.com/office/drawing/2014/main" id="{1A10DBC2-DCB5-3040-BF11-1662712622F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892" y="3771080"/>
            <a:ext cx="276207" cy="276207"/>
          </a:xfrm>
          <a:prstGeom prst="rect">
            <a:avLst/>
          </a:prstGeom>
        </p:spPr>
      </p:pic>
      <p:sp>
        <p:nvSpPr>
          <p:cNvPr id="63" name="Rektangel 62">
            <a:extLst>
              <a:ext uri="{FF2B5EF4-FFF2-40B4-BE49-F238E27FC236}">
                <a16:creationId xmlns:a16="http://schemas.microsoft.com/office/drawing/2014/main" id="{61D1A619-2796-F34E-8F31-AEDCB35FBFDC}"/>
              </a:ext>
            </a:extLst>
          </p:cNvPr>
          <p:cNvSpPr/>
          <p:nvPr/>
        </p:nvSpPr>
        <p:spPr>
          <a:xfrm>
            <a:off x="4455360" y="4448661"/>
            <a:ext cx="376204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100" dirty="0">
                <a:latin typeface="Aller Light" panose="02000503000000020004" pitchFamily="2" charset="77"/>
              </a:rPr>
              <a:t>Ett extremt </a:t>
            </a:r>
            <a:r>
              <a:rPr lang="sv-SE" sz="1100">
                <a:latin typeface="Aller Light" panose="02000503000000020004" pitchFamily="2" charset="77"/>
              </a:rPr>
              <a:t>slitstarkt lättviktsmaterial som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används </a:t>
            </a:r>
            <a:r>
              <a:rPr lang="sv-SE" sz="1100" dirty="0">
                <a:latin typeface="Aller Light" panose="02000503000000020004" pitchFamily="2" charset="77"/>
              </a:rPr>
              <a:t>som förstärkning i utsatta partier</a:t>
            </a:r>
            <a:r>
              <a:rPr lang="sv-SE" sz="1100">
                <a:latin typeface="Aller Light" panose="02000503000000020004" pitchFamily="2" charset="77"/>
              </a:rPr>
              <a:t>.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100</a:t>
            </a:r>
            <a:r>
              <a:rPr lang="sv-SE" sz="1100" dirty="0">
                <a:latin typeface="Aller Light" panose="02000503000000020004" pitchFamily="2" charset="77"/>
              </a:rPr>
              <a:t>% polyamid, 220 g/m</a:t>
            </a:r>
            <a:r>
              <a:rPr lang="sv-SE" sz="1100" baseline="30000" dirty="0">
                <a:latin typeface="Aller Light" panose="02000503000000020004" pitchFamily="2" charset="77"/>
              </a:rPr>
              <a:t>2</a:t>
            </a:r>
            <a:r>
              <a:rPr lang="sv-SE" sz="1100" dirty="0">
                <a:latin typeface="Aller Light" panose="02000503000000020004" pitchFamily="2" charset="77"/>
              </a:rPr>
              <a:t>.</a:t>
            </a:r>
            <a:endParaRPr lang="sv-SE" sz="1100" baseline="30000" dirty="0">
              <a:latin typeface="Aller Light" panose="02000503000000020004" pitchFamily="2" charset="77"/>
            </a:endParaRPr>
          </a:p>
        </p:txBody>
      </p:sp>
      <p:pic>
        <p:nvPicPr>
          <p:cNvPr id="64" name="Bildobjekt 63">
            <a:extLst>
              <a:ext uri="{FF2B5EF4-FFF2-40B4-BE49-F238E27FC236}">
                <a16:creationId xmlns:a16="http://schemas.microsoft.com/office/drawing/2014/main" id="{2F8E9CFA-349D-674C-A080-6F4E990E2C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8987" y="4162176"/>
            <a:ext cx="520700" cy="228600"/>
          </a:xfrm>
          <a:prstGeom prst="rect">
            <a:avLst/>
          </a:prstGeom>
        </p:spPr>
      </p:pic>
      <p:sp>
        <p:nvSpPr>
          <p:cNvPr id="4" name="Rektangel 3">
            <a:extLst>
              <a:ext uri="{FF2B5EF4-FFF2-40B4-BE49-F238E27FC236}">
                <a16:creationId xmlns:a16="http://schemas.microsoft.com/office/drawing/2014/main" id="{2746413F-0CA5-7849-8769-4E05E961AE1F}"/>
              </a:ext>
            </a:extLst>
          </p:cNvPr>
          <p:cNvSpPr/>
          <p:nvPr/>
        </p:nvSpPr>
        <p:spPr>
          <a:xfrm>
            <a:off x="460029" y="2996058"/>
            <a:ext cx="3710118" cy="6676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sv-SE" sz="2800" b="1" dirty="0">
                <a:latin typeface="Aller" panose="02000503030000020004" pitchFamily="2" charset="77"/>
              </a:rPr>
              <a:t>GSTP </a:t>
            </a:r>
            <a:r>
              <a:rPr lang="sv-SE" sz="2800" dirty="0">
                <a:latin typeface="Aller Light" panose="02000503000000020004" pitchFamily="2" charset="77"/>
              </a:rPr>
              <a:t>– Green stretch.</a:t>
            </a: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F3F3DC08-A496-6646-A53E-7A0842669566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solidFill>
                  <a:schemeClr val="bg1"/>
                </a:solidFill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0" name="Bildobjekt 19" descr="En bild som visar text, clipart&#10;&#10;Automatiskt genererad beskrivning">
            <a:extLst>
              <a:ext uri="{FF2B5EF4-FFF2-40B4-BE49-F238E27FC236}">
                <a16:creationId xmlns:a16="http://schemas.microsoft.com/office/drawing/2014/main" id="{0B7C7296-1285-4754-9532-ED5F43952C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3136" y="6126495"/>
            <a:ext cx="289560" cy="289560"/>
          </a:xfrm>
          <a:prstGeom prst="rect">
            <a:avLst/>
          </a:prstGeom>
        </p:spPr>
      </p:pic>
      <p:pic>
        <p:nvPicPr>
          <p:cNvPr id="23" name="Bildobjekt 22">
            <a:extLst>
              <a:ext uri="{FF2B5EF4-FFF2-40B4-BE49-F238E27FC236}">
                <a16:creationId xmlns:a16="http://schemas.microsoft.com/office/drawing/2014/main" id="{A627D083-770F-4AFD-A31C-F17F184A0DB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587" y="6126495"/>
            <a:ext cx="289560" cy="289560"/>
          </a:xfrm>
          <a:prstGeom prst="rect">
            <a:avLst/>
          </a:prstGeom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848D10DD-C593-4C6D-AF75-298B4991D56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655" y="6113179"/>
            <a:ext cx="307778" cy="307778"/>
          </a:xfrm>
          <a:prstGeom prst="rect">
            <a:avLst/>
          </a:prstGeom>
        </p:spPr>
      </p:pic>
      <p:pic>
        <p:nvPicPr>
          <p:cNvPr id="25" name="Bildobjekt 24">
            <a:extLst>
              <a:ext uri="{FF2B5EF4-FFF2-40B4-BE49-F238E27FC236}">
                <a16:creationId xmlns:a16="http://schemas.microsoft.com/office/drawing/2014/main" id="{1CADBE04-94C3-40D2-863E-CB90CF9FB9B2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163"/>
          <a:stretch/>
        </p:blipFill>
        <p:spPr>
          <a:xfrm>
            <a:off x="1241508" y="6113513"/>
            <a:ext cx="187242" cy="307778"/>
          </a:xfrm>
          <a:prstGeom prst="rect">
            <a:avLst/>
          </a:prstGeom>
        </p:spPr>
      </p:pic>
      <p:pic>
        <p:nvPicPr>
          <p:cNvPr id="26" name="Bildobjekt 25">
            <a:extLst>
              <a:ext uri="{FF2B5EF4-FFF2-40B4-BE49-F238E27FC236}">
                <a16:creationId xmlns:a16="http://schemas.microsoft.com/office/drawing/2014/main" id="{194B74D8-52F4-4290-889A-327A1FA0E62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1912" y="6113329"/>
            <a:ext cx="307778" cy="307778"/>
          </a:xfrm>
          <a:prstGeom prst="rect">
            <a:avLst/>
          </a:prstGeom>
        </p:spPr>
      </p:pic>
      <p:pic>
        <p:nvPicPr>
          <p:cNvPr id="27" name="Bildobjekt 26">
            <a:extLst>
              <a:ext uri="{FF2B5EF4-FFF2-40B4-BE49-F238E27FC236}">
                <a16:creationId xmlns:a16="http://schemas.microsoft.com/office/drawing/2014/main" id="{45B8735D-14D7-4FF9-9987-B90CFEE06EA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8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 descr="En bild som visar kläder, person, gul, kavaj&#10;&#10;Automatiskt genererad beskrivning">
            <a:extLst>
              <a:ext uri="{FF2B5EF4-FFF2-40B4-BE49-F238E27FC236}">
                <a16:creationId xmlns:a16="http://schemas.microsoft.com/office/drawing/2014/main" id="{36488902-0B68-C64F-A091-401A5BA224F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8787" y="2544436"/>
            <a:ext cx="1249913" cy="1607661"/>
          </a:xfrm>
          <a:prstGeom prst="rect">
            <a:avLst/>
          </a:prstGeom>
        </p:spPr>
      </p:pic>
      <p:pic>
        <p:nvPicPr>
          <p:cNvPr id="13" name="Bildobjekt 12" descr="En bild som visar gul&#10;&#10;Automatiskt genererad beskrivning">
            <a:extLst>
              <a:ext uri="{FF2B5EF4-FFF2-40B4-BE49-F238E27FC236}">
                <a16:creationId xmlns:a16="http://schemas.microsoft.com/office/drawing/2014/main" id="{7B3397D8-F08C-0D43-B7B2-D6724A76D74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296" y="2916298"/>
            <a:ext cx="966107" cy="1235799"/>
          </a:xfrm>
          <a:prstGeom prst="rect">
            <a:avLst/>
          </a:prstGeom>
        </p:spPr>
      </p:pic>
      <p:sp>
        <p:nvSpPr>
          <p:cNvPr id="15" name="Rektangel 14">
            <a:extLst>
              <a:ext uri="{FF2B5EF4-FFF2-40B4-BE49-F238E27FC236}">
                <a16:creationId xmlns:a16="http://schemas.microsoft.com/office/drawing/2014/main" id="{D8613C3C-03A3-204E-9B37-04A943F3A572}"/>
              </a:ext>
            </a:extLst>
          </p:cNvPr>
          <p:cNvSpPr/>
          <p:nvPr/>
        </p:nvSpPr>
        <p:spPr>
          <a:xfrm>
            <a:off x="1163349" y="1119541"/>
            <a:ext cx="28354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>
                <a:latin typeface="Aller Light" panose="02000503000000020004" pitchFamily="2" charset="77"/>
              </a:rPr>
              <a:t>Vårt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breda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utbud</a:t>
            </a:r>
            <a:r>
              <a:rPr lang="en-US" sz="1400" dirty="0">
                <a:latin typeface="Aller Light" panose="02000503000000020004" pitchFamily="2" charset="77"/>
              </a:rPr>
              <a:t> av </a:t>
            </a:r>
            <a:r>
              <a:rPr lang="en-US" sz="1400" dirty="0" err="1">
                <a:latin typeface="Aller Light" panose="02000503000000020004" pitchFamily="2" charset="77"/>
              </a:rPr>
              <a:t>stretchplagg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i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tre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färgkombinationer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passar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både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stora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och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små</a:t>
            </a:r>
            <a:r>
              <a:rPr lang="en-US" sz="1400" dirty="0">
                <a:latin typeface="Aller Light" panose="02000503000000020004" pitchFamily="2" charset="77"/>
              </a:rPr>
              <a:t> </a:t>
            </a:r>
            <a:r>
              <a:rPr lang="en-US" sz="1400" dirty="0" err="1">
                <a:latin typeface="Aller Light" panose="02000503000000020004" pitchFamily="2" charset="77"/>
              </a:rPr>
              <a:t>företag</a:t>
            </a:r>
            <a:r>
              <a:rPr lang="en-US" sz="1400" dirty="0">
                <a:latin typeface="Aller Light" panose="02000503000000020004" pitchFamily="2" charset="77"/>
              </a:rPr>
              <a:t>.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25969B03-11D8-2B48-9757-9477D9FF0A05}"/>
              </a:ext>
            </a:extLst>
          </p:cNvPr>
          <p:cNvSpPr/>
          <p:nvPr/>
        </p:nvSpPr>
        <p:spPr>
          <a:xfrm>
            <a:off x="4556199" y="4233600"/>
            <a:ext cx="11083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134188</a:t>
            </a:r>
          </a:p>
          <a:p>
            <a:r>
              <a:rPr lang="sv-SE" sz="700" b="1" dirty="0">
                <a:latin typeface="Aller" panose="02000503030000020004" pitchFamily="2" charset="77"/>
              </a:rPr>
              <a:t>Dam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134239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C1997492-E50A-DE46-AC18-DAE22413646C}"/>
              </a:ext>
            </a:extLst>
          </p:cNvPr>
          <p:cNvSpPr/>
          <p:nvPr/>
        </p:nvSpPr>
        <p:spPr>
          <a:xfrm>
            <a:off x="1834064" y="4233600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134246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245918D6-0C3E-464B-A702-90EDA5BE776A}"/>
              </a:ext>
            </a:extLst>
          </p:cNvPr>
          <p:cNvSpPr/>
          <p:nvPr/>
        </p:nvSpPr>
        <p:spPr>
          <a:xfrm>
            <a:off x="3272741" y="4233600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134191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6128F561-BEC6-8745-9082-ECE1A5F2A8FD}"/>
              </a:ext>
            </a:extLst>
          </p:cNvPr>
          <p:cNvSpPr/>
          <p:nvPr/>
        </p:nvSpPr>
        <p:spPr>
          <a:xfrm>
            <a:off x="651320" y="4233600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134245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9469DBA8-56EB-FE43-B87C-71019017E0AA}"/>
              </a:ext>
            </a:extLst>
          </p:cNvPr>
          <p:cNvSpPr/>
          <p:nvPr/>
        </p:nvSpPr>
        <p:spPr>
          <a:xfrm>
            <a:off x="9474883" y="4233600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dirty="0">
                <a:latin typeface="Aller Light" panose="02000503000000020004" pitchFamily="2" charset="77"/>
              </a:rPr>
              <a:t>134190</a:t>
            </a: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AFE334BE-8CA0-374D-B914-5623F125F304}"/>
              </a:ext>
            </a:extLst>
          </p:cNvPr>
          <p:cNvSpPr/>
          <p:nvPr/>
        </p:nvSpPr>
        <p:spPr>
          <a:xfrm>
            <a:off x="5785870" y="4233600"/>
            <a:ext cx="109561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134187</a:t>
            </a:r>
          </a:p>
          <a:p>
            <a:r>
              <a:rPr lang="sv-SE" sz="700" b="1" dirty="0">
                <a:latin typeface="Aller" panose="02000503030000020004" pitchFamily="2" charset="77"/>
              </a:rPr>
              <a:t>Dam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134237</a:t>
            </a:r>
            <a:endParaRPr lang="sv-SE" sz="700" dirty="0">
              <a:latin typeface="Aller Light" panose="02000503000000020004" pitchFamily="2" charset="77"/>
            </a:endParaRPr>
          </a:p>
          <a:p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8C5E121D-DF54-E647-B24F-3FEAF4E8C9C6}"/>
              </a:ext>
            </a:extLst>
          </p:cNvPr>
          <p:cNvSpPr/>
          <p:nvPr/>
        </p:nvSpPr>
        <p:spPr>
          <a:xfrm>
            <a:off x="7015540" y="4233600"/>
            <a:ext cx="109562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134189</a:t>
            </a:r>
          </a:p>
          <a:p>
            <a:r>
              <a:rPr lang="sv-SE" sz="700" b="1" dirty="0">
                <a:latin typeface="Aller" panose="02000503030000020004" pitchFamily="2" charset="77"/>
              </a:rPr>
              <a:t>Dam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134241</a:t>
            </a:r>
            <a:endParaRPr lang="sv-SE" sz="700" dirty="0">
              <a:latin typeface="Aller Light" panose="02000503000000020004" pitchFamily="2" charset="77"/>
            </a:endParaRPr>
          </a:p>
          <a:p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2042AB28-6210-BA48-8044-AB4FE51CFB8D}"/>
              </a:ext>
            </a:extLst>
          </p:cNvPr>
          <p:cNvSpPr/>
          <p:nvPr/>
        </p:nvSpPr>
        <p:spPr>
          <a:xfrm>
            <a:off x="8245212" y="4233600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134243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2DDB8AD8-2777-4941-BBE3-A09279FDEBE0}"/>
              </a:ext>
            </a:extLst>
          </p:cNvPr>
          <p:cNvSpPr/>
          <p:nvPr/>
        </p:nvSpPr>
        <p:spPr>
          <a:xfrm>
            <a:off x="10704552" y="4233600"/>
            <a:ext cx="941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700" b="1" dirty="0">
                <a:latin typeface="Aller" panose="02000503030000020004" pitchFamily="2" charset="77"/>
              </a:rPr>
              <a:t>Art nr</a:t>
            </a:r>
            <a:r>
              <a:rPr lang="en" sz="700" b="1" dirty="0">
                <a:latin typeface="Aller" panose="02000503030000020004" pitchFamily="2" charset="77"/>
              </a:rPr>
              <a:t> </a:t>
            </a:r>
            <a:r>
              <a:rPr lang="en" sz="700" dirty="0">
                <a:latin typeface="Aller Light" panose="02000503000000020004" pitchFamily="2" charset="77"/>
              </a:rPr>
              <a:t>134244</a:t>
            </a:r>
            <a:endParaRPr lang="sv-SE" sz="700" dirty="0">
              <a:latin typeface="Aller Light" panose="02000503000000020004" pitchFamily="2" charset="77"/>
            </a:endParaRPr>
          </a:p>
        </p:txBody>
      </p:sp>
      <p:cxnSp>
        <p:nvCxnSpPr>
          <p:cNvPr id="73" name="Rak 72">
            <a:extLst>
              <a:ext uri="{FF2B5EF4-FFF2-40B4-BE49-F238E27FC236}">
                <a16:creationId xmlns:a16="http://schemas.microsoft.com/office/drawing/2014/main" id="{1D0973E2-B661-9A4F-8EB2-FEA594B182F4}"/>
              </a:ext>
            </a:extLst>
          </p:cNvPr>
          <p:cNvCxnSpPr>
            <a:cxnSpLocks/>
          </p:cNvCxnSpPr>
          <p:nvPr/>
        </p:nvCxnSpPr>
        <p:spPr>
          <a:xfrm>
            <a:off x="1888787" y="4696458"/>
            <a:ext cx="966883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Rak 73">
            <a:extLst>
              <a:ext uri="{FF2B5EF4-FFF2-40B4-BE49-F238E27FC236}">
                <a16:creationId xmlns:a16="http://schemas.microsoft.com/office/drawing/2014/main" id="{D8F8DBF8-7CC5-EF4A-B043-AA25EF6CD196}"/>
              </a:ext>
            </a:extLst>
          </p:cNvPr>
          <p:cNvCxnSpPr>
            <a:cxnSpLocks/>
          </p:cNvCxnSpPr>
          <p:nvPr/>
        </p:nvCxnSpPr>
        <p:spPr>
          <a:xfrm>
            <a:off x="1199247" y="4696458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Rak 74">
            <a:extLst>
              <a:ext uri="{FF2B5EF4-FFF2-40B4-BE49-F238E27FC236}">
                <a16:creationId xmlns:a16="http://schemas.microsoft.com/office/drawing/2014/main" id="{B6967F33-7D2D-D646-959A-72EE652D44EC}"/>
              </a:ext>
            </a:extLst>
          </p:cNvPr>
          <p:cNvCxnSpPr>
            <a:cxnSpLocks/>
          </p:cNvCxnSpPr>
          <p:nvPr/>
        </p:nvCxnSpPr>
        <p:spPr>
          <a:xfrm>
            <a:off x="1199247" y="4912651"/>
            <a:ext cx="357135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Rak 75">
            <a:extLst>
              <a:ext uri="{FF2B5EF4-FFF2-40B4-BE49-F238E27FC236}">
                <a16:creationId xmlns:a16="http://schemas.microsoft.com/office/drawing/2014/main" id="{2CB0AE6B-6C43-9648-B81A-EAD3E75C5AFB}"/>
              </a:ext>
            </a:extLst>
          </p:cNvPr>
          <p:cNvCxnSpPr/>
          <p:nvPr/>
        </p:nvCxnSpPr>
        <p:spPr>
          <a:xfrm>
            <a:off x="4777690" y="4912651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Rak 76">
            <a:extLst>
              <a:ext uri="{FF2B5EF4-FFF2-40B4-BE49-F238E27FC236}">
                <a16:creationId xmlns:a16="http://schemas.microsoft.com/office/drawing/2014/main" id="{307D272F-5AC3-C649-B625-041A7BB26A4A}"/>
              </a:ext>
            </a:extLst>
          </p:cNvPr>
          <p:cNvCxnSpPr>
            <a:cxnSpLocks/>
          </p:cNvCxnSpPr>
          <p:nvPr/>
        </p:nvCxnSpPr>
        <p:spPr>
          <a:xfrm>
            <a:off x="7265268" y="4696458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Rak 77">
            <a:extLst>
              <a:ext uri="{FF2B5EF4-FFF2-40B4-BE49-F238E27FC236}">
                <a16:creationId xmlns:a16="http://schemas.microsoft.com/office/drawing/2014/main" id="{42AC9832-3C72-3C40-A684-DBEA24B6686C}"/>
              </a:ext>
            </a:extLst>
          </p:cNvPr>
          <p:cNvCxnSpPr>
            <a:cxnSpLocks/>
          </p:cNvCxnSpPr>
          <p:nvPr/>
        </p:nvCxnSpPr>
        <p:spPr>
          <a:xfrm>
            <a:off x="7265268" y="4920149"/>
            <a:ext cx="96326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ak 78">
            <a:extLst>
              <a:ext uri="{FF2B5EF4-FFF2-40B4-BE49-F238E27FC236}">
                <a16:creationId xmlns:a16="http://schemas.microsoft.com/office/drawing/2014/main" id="{8E17D001-70EC-294B-A5AA-311929CD24BF}"/>
              </a:ext>
            </a:extLst>
          </p:cNvPr>
          <p:cNvCxnSpPr/>
          <p:nvPr/>
        </p:nvCxnSpPr>
        <p:spPr>
          <a:xfrm>
            <a:off x="8228537" y="4912651"/>
            <a:ext cx="0" cy="2086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ktangel 40">
            <a:extLst>
              <a:ext uri="{FF2B5EF4-FFF2-40B4-BE49-F238E27FC236}">
                <a16:creationId xmlns:a16="http://schemas.microsoft.com/office/drawing/2014/main" id="{A697B6C6-13A7-3041-B635-6F656EA5CA59}"/>
              </a:ext>
            </a:extLst>
          </p:cNvPr>
          <p:cNvSpPr/>
          <p:nvPr/>
        </p:nvSpPr>
        <p:spPr>
          <a:xfrm>
            <a:off x="503769" y="5593614"/>
            <a:ext cx="4245528" cy="836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860"/>
              </a:lnSpc>
            </a:pPr>
            <a:r>
              <a:rPr lang="sv-SE" sz="5400" b="1" dirty="0">
                <a:latin typeface="Aller" panose="02000503030000020004" pitchFamily="2" charset="77"/>
              </a:rPr>
              <a:t>GSTP</a:t>
            </a:r>
            <a:br>
              <a:rPr lang="sv-SE" sz="2000" dirty="0">
                <a:latin typeface="Aller Light" panose="02000503000000020004" pitchFamily="2" charset="77"/>
              </a:rPr>
            </a:br>
            <a:r>
              <a:rPr lang="sv-SE" sz="2000" dirty="0">
                <a:latin typeface="Aller Light" panose="02000503000000020004" pitchFamily="2" charset="77"/>
              </a:rPr>
              <a:t>    </a:t>
            </a:r>
            <a:r>
              <a:rPr lang="sv-SE" sz="2800" dirty="0">
                <a:latin typeface="Aller Light" panose="02000503000000020004" pitchFamily="2" charset="77"/>
              </a:rPr>
              <a:t>produktöversikt.</a:t>
            </a:r>
          </a:p>
        </p:txBody>
      </p:sp>
      <p:sp>
        <p:nvSpPr>
          <p:cNvPr id="42" name="Rektangel 41">
            <a:extLst>
              <a:ext uri="{FF2B5EF4-FFF2-40B4-BE49-F238E27FC236}">
                <a16:creationId xmlns:a16="http://schemas.microsoft.com/office/drawing/2014/main" id="{46FD075F-BEB7-9249-9A99-EE6F8799233B}"/>
              </a:ext>
            </a:extLst>
          </p:cNvPr>
          <p:cNvSpPr/>
          <p:nvPr/>
        </p:nvSpPr>
        <p:spPr>
          <a:xfrm>
            <a:off x="4000396" y="5755302"/>
            <a:ext cx="8307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130</a:t>
            </a:r>
          </a:p>
          <a:p>
            <a:pPr algn="ctr"/>
            <a:r>
              <a:rPr lang="sv-SE" sz="800" dirty="0">
                <a:latin typeface="Aller Light" panose="02000503000000020004" pitchFamily="2" charset="77"/>
              </a:rPr>
              <a:t>Varsel Gul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43" name="Rektangel 42">
            <a:extLst>
              <a:ext uri="{FF2B5EF4-FFF2-40B4-BE49-F238E27FC236}">
                <a16:creationId xmlns:a16="http://schemas.microsoft.com/office/drawing/2014/main" id="{DA1BDA77-7E54-3043-BC26-A5F8D8DC191D}"/>
              </a:ext>
            </a:extLst>
          </p:cNvPr>
          <p:cNvSpPr/>
          <p:nvPr/>
        </p:nvSpPr>
        <p:spPr>
          <a:xfrm>
            <a:off x="4744726" y="5755302"/>
            <a:ext cx="8307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230</a:t>
            </a:r>
          </a:p>
          <a:p>
            <a:pPr algn="ctr"/>
            <a:r>
              <a:rPr lang="sv-SE" sz="800" dirty="0">
                <a:latin typeface="Aller Light" panose="02000503000000020004" pitchFamily="2" charset="77"/>
              </a:rPr>
              <a:t>Varsel Orange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44" name="Rektangel 43">
            <a:extLst>
              <a:ext uri="{FF2B5EF4-FFF2-40B4-BE49-F238E27FC236}">
                <a16:creationId xmlns:a16="http://schemas.microsoft.com/office/drawing/2014/main" id="{761DA2D0-B6E2-9149-8775-B8BDFCC10528}"/>
              </a:ext>
            </a:extLst>
          </p:cNvPr>
          <p:cNvSpPr/>
          <p:nvPr/>
        </p:nvSpPr>
        <p:spPr>
          <a:xfrm>
            <a:off x="8502869" y="5755302"/>
            <a:ext cx="9953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271 Varsel Orange</a:t>
            </a:r>
            <a:r>
              <a:rPr lang="sv-SE" sz="800">
                <a:latin typeface="Aller Light" panose="02000503000000020004" pitchFamily="2" charset="77"/>
              </a:rPr>
              <a:t>/Marinblå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45" name="Rektangel 44">
            <a:extLst>
              <a:ext uri="{FF2B5EF4-FFF2-40B4-BE49-F238E27FC236}">
                <a16:creationId xmlns:a16="http://schemas.microsoft.com/office/drawing/2014/main" id="{DA28FACD-BC70-8740-9811-25084C295127}"/>
              </a:ext>
            </a:extLst>
          </p:cNvPr>
          <p:cNvSpPr/>
          <p:nvPr/>
        </p:nvSpPr>
        <p:spPr>
          <a:xfrm>
            <a:off x="7046717" y="5755302"/>
            <a:ext cx="8307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171 Varsel Gul</a:t>
            </a:r>
            <a:r>
              <a:rPr lang="sv-SE" sz="800">
                <a:latin typeface="Aller Light" panose="02000503000000020004" pitchFamily="2" charset="77"/>
              </a:rPr>
              <a:t>/Marinblå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46" name="Rektangel 45">
            <a:extLst>
              <a:ext uri="{FF2B5EF4-FFF2-40B4-BE49-F238E27FC236}">
                <a16:creationId xmlns:a16="http://schemas.microsoft.com/office/drawing/2014/main" id="{A39A289D-A28C-704E-891A-86B4A0E29666}"/>
              </a:ext>
            </a:extLst>
          </p:cNvPr>
          <p:cNvSpPr/>
          <p:nvPr/>
        </p:nvSpPr>
        <p:spPr>
          <a:xfrm>
            <a:off x="7795640" y="5755302"/>
            <a:ext cx="8062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800" dirty="0">
                <a:latin typeface="Aller Light" panose="02000503000000020004" pitchFamily="2" charset="77"/>
              </a:rPr>
              <a:t>196 Varsel Gul/Svart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47" name="Bildobjekt 46">
            <a:extLst>
              <a:ext uri="{FF2B5EF4-FFF2-40B4-BE49-F238E27FC236}">
                <a16:creationId xmlns:a16="http://schemas.microsoft.com/office/drawing/2014/main" id="{3FE5D23E-8875-B046-A0BA-D01EB493928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2806" y="5252901"/>
            <a:ext cx="378605" cy="380152"/>
          </a:xfrm>
          <a:prstGeom prst="rect">
            <a:avLst/>
          </a:prstGeom>
        </p:spPr>
      </p:pic>
      <p:sp>
        <p:nvSpPr>
          <p:cNvPr id="48" name="Rektangel 47">
            <a:extLst>
              <a:ext uri="{FF2B5EF4-FFF2-40B4-BE49-F238E27FC236}">
                <a16:creationId xmlns:a16="http://schemas.microsoft.com/office/drawing/2014/main" id="{82861680-B6DB-3344-9DB3-A46BD4BDED56}"/>
              </a:ext>
            </a:extLst>
          </p:cNvPr>
          <p:cNvSpPr/>
          <p:nvPr/>
        </p:nvSpPr>
        <p:spPr>
          <a:xfrm>
            <a:off x="4233583" y="5257714"/>
            <a:ext cx="360000" cy="360000"/>
          </a:xfrm>
          <a:prstGeom prst="rect">
            <a:avLst/>
          </a:prstGeom>
          <a:solidFill>
            <a:srgbClr val="F3E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9" name="Rektangel 48">
            <a:extLst>
              <a:ext uri="{FF2B5EF4-FFF2-40B4-BE49-F238E27FC236}">
                <a16:creationId xmlns:a16="http://schemas.microsoft.com/office/drawing/2014/main" id="{FDED18B2-5D1F-6540-B21A-FB829BB888AE}"/>
              </a:ext>
            </a:extLst>
          </p:cNvPr>
          <p:cNvSpPr/>
          <p:nvPr/>
        </p:nvSpPr>
        <p:spPr>
          <a:xfrm>
            <a:off x="4973891" y="5257714"/>
            <a:ext cx="360000" cy="360000"/>
          </a:xfrm>
          <a:prstGeom prst="rect">
            <a:avLst/>
          </a:prstGeom>
          <a:solidFill>
            <a:srgbClr val="EB5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50" name="Bildobjekt 49">
            <a:extLst>
              <a:ext uri="{FF2B5EF4-FFF2-40B4-BE49-F238E27FC236}">
                <a16:creationId xmlns:a16="http://schemas.microsoft.com/office/drawing/2014/main" id="{67603FE2-A99A-1D4B-9552-B419E407B34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9234" y="5252900"/>
            <a:ext cx="378605" cy="380149"/>
          </a:xfrm>
          <a:prstGeom prst="rect">
            <a:avLst/>
          </a:prstGeom>
        </p:spPr>
      </p:pic>
      <p:pic>
        <p:nvPicPr>
          <p:cNvPr id="51" name="Bildobjekt 50">
            <a:extLst>
              <a:ext uri="{FF2B5EF4-FFF2-40B4-BE49-F238E27FC236}">
                <a16:creationId xmlns:a16="http://schemas.microsoft.com/office/drawing/2014/main" id="{0DF3FC5B-A8FE-574A-A374-312FF845FB1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05662" y="5252901"/>
            <a:ext cx="378605" cy="380148"/>
          </a:xfrm>
          <a:prstGeom prst="rect">
            <a:avLst/>
          </a:prstGeom>
        </p:spPr>
      </p:pic>
      <p:sp>
        <p:nvSpPr>
          <p:cNvPr id="52" name="Rektangel 51">
            <a:extLst>
              <a:ext uri="{FF2B5EF4-FFF2-40B4-BE49-F238E27FC236}">
                <a16:creationId xmlns:a16="http://schemas.microsoft.com/office/drawing/2014/main" id="{45770170-04AF-9B4A-9707-F0808C4DE81E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53" name="Bildobjekt 52">
            <a:extLst>
              <a:ext uri="{FF2B5EF4-FFF2-40B4-BE49-F238E27FC236}">
                <a16:creationId xmlns:a16="http://schemas.microsoft.com/office/drawing/2014/main" id="{05E7C16E-5550-4B11-94E3-212AD123A95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93583" y="1898899"/>
            <a:ext cx="924137" cy="2253197"/>
          </a:xfrm>
          <a:prstGeom prst="rect">
            <a:avLst/>
          </a:prstGeom>
        </p:spPr>
      </p:pic>
      <p:pic>
        <p:nvPicPr>
          <p:cNvPr id="54" name="Bildobjekt 53">
            <a:extLst>
              <a:ext uri="{FF2B5EF4-FFF2-40B4-BE49-F238E27FC236}">
                <a16:creationId xmlns:a16="http://schemas.microsoft.com/office/drawing/2014/main" id="{3570A0C1-1085-4D4A-8682-CC38FF71A40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92630" y="1893192"/>
            <a:ext cx="927823" cy="2258905"/>
          </a:xfrm>
          <a:prstGeom prst="rect">
            <a:avLst/>
          </a:prstGeom>
        </p:spPr>
      </p:pic>
      <p:pic>
        <p:nvPicPr>
          <p:cNvPr id="55" name="Bildobjekt 54">
            <a:extLst>
              <a:ext uri="{FF2B5EF4-FFF2-40B4-BE49-F238E27FC236}">
                <a16:creationId xmlns:a16="http://schemas.microsoft.com/office/drawing/2014/main" id="{41EDFFCE-BE09-4CB2-8FE6-188D83DDC52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95362" y="1892211"/>
            <a:ext cx="882134" cy="2259886"/>
          </a:xfrm>
          <a:prstGeom prst="rect">
            <a:avLst/>
          </a:prstGeom>
        </p:spPr>
      </p:pic>
      <p:pic>
        <p:nvPicPr>
          <p:cNvPr id="56" name="Bildobjekt 55">
            <a:extLst>
              <a:ext uri="{FF2B5EF4-FFF2-40B4-BE49-F238E27FC236}">
                <a16:creationId xmlns:a16="http://schemas.microsoft.com/office/drawing/2014/main" id="{B2013821-9271-4CD8-9C36-CA3B6A984F17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9115" y="1892211"/>
            <a:ext cx="850206" cy="2253196"/>
          </a:xfrm>
          <a:prstGeom prst="rect">
            <a:avLst/>
          </a:prstGeom>
        </p:spPr>
      </p:pic>
      <p:pic>
        <p:nvPicPr>
          <p:cNvPr id="57" name="Bildobjekt 56">
            <a:extLst>
              <a:ext uri="{FF2B5EF4-FFF2-40B4-BE49-F238E27FC236}">
                <a16:creationId xmlns:a16="http://schemas.microsoft.com/office/drawing/2014/main" id="{D5AE06E7-5143-4191-BB3A-0AD0CBA40000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8171" y="1260788"/>
            <a:ext cx="814169" cy="2891309"/>
          </a:xfrm>
          <a:prstGeom prst="rect">
            <a:avLst/>
          </a:prstGeom>
        </p:spPr>
      </p:pic>
      <p:pic>
        <p:nvPicPr>
          <p:cNvPr id="58" name="Bildobjekt 57">
            <a:extLst>
              <a:ext uri="{FF2B5EF4-FFF2-40B4-BE49-F238E27FC236}">
                <a16:creationId xmlns:a16="http://schemas.microsoft.com/office/drawing/2014/main" id="{12A78923-1734-484E-A310-BA742DA1AD3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07885" y="1250299"/>
            <a:ext cx="817123" cy="2901797"/>
          </a:xfrm>
          <a:prstGeom prst="rect">
            <a:avLst/>
          </a:prstGeom>
        </p:spPr>
      </p:pic>
      <p:pic>
        <p:nvPicPr>
          <p:cNvPr id="59" name="Bildobjekt 58">
            <a:extLst>
              <a:ext uri="{FF2B5EF4-FFF2-40B4-BE49-F238E27FC236}">
                <a16:creationId xmlns:a16="http://schemas.microsoft.com/office/drawing/2014/main" id="{5EB16BCD-3F3D-44B9-BD66-2564022DB0BA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1084" y="2926541"/>
            <a:ext cx="966106" cy="1225556"/>
          </a:xfrm>
          <a:prstGeom prst="rect">
            <a:avLst/>
          </a:prstGeom>
        </p:spPr>
      </p:pic>
      <p:pic>
        <p:nvPicPr>
          <p:cNvPr id="60" name="Bildobjekt 59">
            <a:extLst>
              <a:ext uri="{FF2B5EF4-FFF2-40B4-BE49-F238E27FC236}">
                <a16:creationId xmlns:a16="http://schemas.microsoft.com/office/drawing/2014/main" id="{5B11454C-408A-4452-A5C1-353E6852559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83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F46DB4B-D46B-9F49-BF1A-EB095E24512E}"/>
              </a:ext>
            </a:extLst>
          </p:cNvPr>
          <p:cNvSpPr/>
          <p:nvPr/>
        </p:nvSpPr>
        <p:spPr>
          <a:xfrm>
            <a:off x="536284" y="3420000"/>
            <a:ext cx="4154248" cy="228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Fullt utrustade hantverkarbyxor</a:t>
            </a: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4-vägsstretch på stuss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baksida av lår</a:t>
            </a:r>
          </a:p>
          <a:p>
            <a:pPr marL="171450" indent="-171450">
              <a:lnSpc>
                <a:spcPct val="150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Dold knapp framtill förhindrar repor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69B643FF-85F3-B942-853B-0A6FDE65598E}"/>
              </a:ext>
            </a:extLst>
          </p:cNvPr>
          <p:cNvSpPr/>
          <p:nvPr/>
        </p:nvSpPr>
        <p:spPr>
          <a:xfrm>
            <a:off x="360000" y="6264000"/>
            <a:ext cx="73513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134188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</a:t>
            </a:r>
          </a:p>
          <a:p>
            <a:r>
              <a:rPr lang="sv-SE" sz="800" b="1" dirty="0">
                <a:latin typeface="Aller" panose="02000503030000020004" pitchFamily="2" charset="77"/>
              </a:rPr>
              <a:t>Dam</a:t>
            </a:r>
            <a:r>
              <a:rPr lang="en" sz="800" b="1" dirty="0">
                <a:latin typeface="Aller" panose="02000503030000020004" pitchFamily="2" charset="77"/>
              </a:rPr>
              <a:t> - </a:t>
            </a:r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134239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C34-C50.</a:t>
            </a:r>
            <a:endParaRPr lang="en" sz="800" dirty="0">
              <a:latin typeface="Aller Light" panose="02000503000000020004" pitchFamily="2" charset="77"/>
            </a:endParaRPr>
          </a:p>
          <a:p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15" name="textruta 14">
            <a:extLst>
              <a:ext uri="{FF2B5EF4-FFF2-40B4-BE49-F238E27FC236}">
                <a16:creationId xmlns:a16="http://schemas.microsoft.com/office/drawing/2014/main" id="{63D97970-F387-8D45-8F8C-67397072B3F8}"/>
              </a:ext>
            </a:extLst>
          </p:cNvPr>
          <p:cNvSpPr txBox="1"/>
          <p:nvPr/>
        </p:nvSpPr>
        <p:spPr>
          <a:xfrm>
            <a:off x="540000" y="900000"/>
            <a:ext cx="5205296" cy="226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hantverkarbyxa stretch</a:t>
            </a:r>
            <a:b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sv-SE" sz="3200" b="1">
                <a:latin typeface="Aller" panose="02000503030000020004" pitchFamily="2" charset="77"/>
              </a:rPr>
              <a:t>2644 GSTP, klass 2</a:t>
            </a:r>
          </a:p>
          <a:p>
            <a:pPr>
              <a:spcBef>
                <a:spcPts val="1000"/>
              </a:spcBef>
            </a:pPr>
            <a:r>
              <a:rPr lang="sv-SE" sz="2400">
                <a:latin typeface="Aller Light" panose="02000503000000020004" pitchFamily="2" charset="77"/>
              </a:rPr>
              <a:t>Varsel Green hantverkarbyxa stretch 2664 GSTP klass 2, dam</a:t>
            </a:r>
            <a:endParaRPr lang="sv-SE" sz="2400" dirty="0">
              <a:latin typeface="Aller Light" panose="02000503000000020004" pitchFamily="2" charset="77"/>
            </a:endParaRP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21D76C7A-7D83-CB4F-BF35-CB4AAD245E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219" y="5955282"/>
            <a:ext cx="468599" cy="205726"/>
          </a:xfrm>
          <a:prstGeom prst="rect">
            <a:avLst/>
          </a:prstGeom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3A57BB71-661A-CA4C-9376-7A3E2F0EE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990" y="5955282"/>
            <a:ext cx="377165" cy="205726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79C2B403-09B9-3C44-96A3-FDE9A0F916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76E2DB1C-5A97-BA4D-8B23-9433164D67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174" y="5844295"/>
            <a:ext cx="221699" cy="316713"/>
          </a:xfrm>
          <a:prstGeom prst="rect">
            <a:avLst/>
          </a:prstGeom>
        </p:spPr>
      </p:pic>
      <p:pic>
        <p:nvPicPr>
          <p:cNvPr id="22" name="Bildobjekt 21">
            <a:extLst>
              <a:ext uri="{FF2B5EF4-FFF2-40B4-BE49-F238E27FC236}">
                <a16:creationId xmlns:a16="http://schemas.microsoft.com/office/drawing/2014/main" id="{E42A979E-AAE3-AD4B-AFC6-1EC746C0D28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594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5A5B6063-64BF-DA43-B473-AACBB9A4606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8075" y="5884801"/>
            <a:ext cx="276207" cy="276207"/>
          </a:xfrm>
          <a:prstGeom prst="rect">
            <a:avLst/>
          </a:prstGeom>
          <a:solidFill>
            <a:schemeClr val="accent4"/>
          </a:solidFill>
        </p:spPr>
      </p:pic>
      <p:pic>
        <p:nvPicPr>
          <p:cNvPr id="25" name="Bildobjekt 24" descr="En bild som visar text, clipart&#10;&#10;Automatiskt genererad beskrivning">
            <a:extLst>
              <a:ext uri="{FF2B5EF4-FFF2-40B4-BE49-F238E27FC236}">
                <a16:creationId xmlns:a16="http://schemas.microsoft.com/office/drawing/2014/main" id="{09CDE9E7-6D59-9840-8123-422266AF5ED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711" y="5925756"/>
            <a:ext cx="470503" cy="235252"/>
          </a:xfrm>
          <a:prstGeom prst="rect">
            <a:avLst/>
          </a:prstGeom>
        </p:spPr>
      </p:pic>
      <p:cxnSp>
        <p:nvCxnSpPr>
          <p:cNvPr id="26" name="Rak 25">
            <a:extLst>
              <a:ext uri="{FF2B5EF4-FFF2-40B4-BE49-F238E27FC236}">
                <a16:creationId xmlns:a16="http://schemas.microsoft.com/office/drawing/2014/main" id="{ED9D6420-B9A1-1F4D-8A41-32C05D071389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650405" cy="0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Bildobjekt 2">
            <a:extLst>
              <a:ext uri="{FF2B5EF4-FFF2-40B4-BE49-F238E27FC236}">
                <a16:creationId xmlns:a16="http://schemas.microsoft.com/office/drawing/2014/main" id="{5AED0815-1BEA-FA49-8A83-836AF501EC7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28" name="Rektangel 27">
            <a:extLst>
              <a:ext uri="{FF2B5EF4-FFF2-40B4-BE49-F238E27FC236}">
                <a16:creationId xmlns:a16="http://schemas.microsoft.com/office/drawing/2014/main" id="{463E30DE-8CF9-B740-8430-D28BA4B91CDD}"/>
              </a:ext>
            </a:extLst>
          </p:cNvPr>
          <p:cNvSpPr/>
          <p:nvPr/>
        </p:nvSpPr>
        <p:spPr>
          <a:xfrm>
            <a:off x="5724632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C1542C36-8DF8-894B-8EDE-91F03982FDBD}"/>
              </a:ext>
            </a:extLst>
          </p:cNvPr>
          <p:cNvSpPr/>
          <p:nvPr/>
        </p:nvSpPr>
        <p:spPr>
          <a:xfrm>
            <a:off x="458290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CD9297FD-8CCF-6145-8D02-255C5D7F1F8D}"/>
              </a:ext>
            </a:extLst>
          </p:cNvPr>
          <p:cNvSpPr/>
          <p:nvPr/>
        </p:nvSpPr>
        <p:spPr>
          <a:xfrm>
            <a:off x="5155197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AFD27860-BE46-6E4E-8E46-AFF54B3C8167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9556C12C-35FA-4D01-9F9E-AFE618ECDF8A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03853" y="599446"/>
            <a:ext cx="2322930" cy="5663680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5D34CF24-7CBF-4662-A4F1-6261A5E5266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1635" y="520737"/>
            <a:ext cx="2372764" cy="5743262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0953900B-E766-49FA-A6B4-172FCED6BD72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6437" y="4216548"/>
            <a:ext cx="455931" cy="1111635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56CB08F1-1B09-4981-898C-CBAACD90FD4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18770" y="4216547"/>
            <a:ext cx="455931" cy="1111635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00DA6B52-7A9F-4639-9E93-5CABB6ED014B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1104" y="4216548"/>
            <a:ext cx="455931" cy="1111635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4D55CD48-6315-451E-ACA6-F8E4B4B340A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666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5">
            <a:extLst>
              <a:ext uri="{FF2B5EF4-FFF2-40B4-BE49-F238E27FC236}">
                <a16:creationId xmlns:a16="http://schemas.microsoft.com/office/drawing/2014/main" id="{594CF260-9B20-9846-B826-A4BC7FEEE3DA}"/>
              </a:ext>
            </a:extLst>
          </p:cNvPr>
          <p:cNvSpPr/>
          <p:nvPr/>
        </p:nvSpPr>
        <p:spPr>
          <a:xfrm>
            <a:off x="360000" y="6264000"/>
            <a:ext cx="73513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134187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</a:t>
            </a:r>
          </a:p>
          <a:p>
            <a:r>
              <a:rPr lang="sv-SE" sz="800" b="1" dirty="0">
                <a:latin typeface="Aller" panose="02000503030000020004" pitchFamily="2" charset="77"/>
              </a:rPr>
              <a:t>Dam</a:t>
            </a:r>
            <a:r>
              <a:rPr lang="en" sz="800" b="1" dirty="0">
                <a:latin typeface="Aller" panose="02000503030000020004" pitchFamily="2" charset="77"/>
              </a:rPr>
              <a:t> - </a:t>
            </a:r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134237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C34-C50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  <a:endParaRPr lang="sv-SE" sz="800" dirty="0">
              <a:latin typeface="Aller Light" panose="02000503000000020004" pitchFamily="2" charset="77"/>
            </a:endParaRP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19B7A150-3352-514B-8168-1D204AF2AF71}"/>
              </a:ext>
            </a:extLst>
          </p:cNvPr>
          <p:cNvSpPr txBox="1"/>
          <p:nvPr/>
        </p:nvSpPr>
        <p:spPr>
          <a:xfrm>
            <a:off x="540000" y="900000"/>
            <a:ext cx="5205296" cy="226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</a:t>
            </a:r>
            <a:r>
              <a:rPr lang="sv-SE" sz="3200" b="1">
                <a:latin typeface="Aller" panose="02000503030000020004" pitchFamily="2" charset="77"/>
              </a:rPr>
              <a:t>hantverkarbyxa stretch</a:t>
            </a:r>
            <a:br>
              <a:rPr lang="sv-SE" sz="3200" b="1">
                <a:latin typeface="Aller" panose="02000503030000020004" pitchFamily="2" charset="77"/>
              </a:rPr>
            </a:br>
            <a:r>
              <a:rPr lang="sv-SE" sz="3200" b="1">
                <a:latin typeface="Aller" panose="02000503030000020004" pitchFamily="2" charset="77"/>
              </a:rPr>
              <a:t>2643 GSTP, klass 1</a:t>
            </a:r>
          </a:p>
          <a:p>
            <a:pPr>
              <a:spcBef>
                <a:spcPts val="1000"/>
              </a:spcBef>
            </a:pPr>
            <a:r>
              <a:rPr lang="sv-SE" sz="2400">
                <a:latin typeface="Aller Light" panose="02000503000000020004" pitchFamily="2" charset="77"/>
              </a:rPr>
              <a:t>Varsel Green hantverkarbyxa stretch 2663 GSTP klass 1, dam</a:t>
            </a:r>
            <a:endParaRPr lang="sv-SE" sz="2400" dirty="0">
              <a:latin typeface="Aller Light" panose="02000503000000020004" pitchFamily="2" charset="77"/>
            </a:endParaRPr>
          </a:p>
        </p:txBody>
      </p:sp>
      <p:pic>
        <p:nvPicPr>
          <p:cNvPr id="29" name="Bildobjekt 28">
            <a:extLst>
              <a:ext uri="{FF2B5EF4-FFF2-40B4-BE49-F238E27FC236}">
                <a16:creationId xmlns:a16="http://schemas.microsoft.com/office/drawing/2014/main" id="{D67574FF-743C-6F49-BE02-8FF3DF36A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528" y="5955282"/>
            <a:ext cx="468599" cy="205726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96D0F9CB-2B4C-FD4D-940A-8B7AF7F4D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299" y="5955282"/>
            <a:ext cx="377165" cy="205726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6397F671-BA44-DD48-954F-2A89D1442F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B671A81E-0842-DE46-8F31-7885DB4726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2483" y="5844295"/>
            <a:ext cx="221699" cy="316713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746B55D8-E6B4-C24E-9200-201D6385FC7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903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E93A20C-B701-004C-B47A-4274053C971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1523" y="5884801"/>
            <a:ext cx="276207" cy="276207"/>
          </a:xfrm>
          <a:prstGeom prst="rect">
            <a:avLst/>
          </a:prstGeom>
        </p:spPr>
      </p:pic>
      <p:pic>
        <p:nvPicPr>
          <p:cNvPr id="37" name="Bildobjekt 36" descr="En bild som visar text, clipart&#10;&#10;Automatiskt genererad beskrivning">
            <a:extLst>
              <a:ext uri="{FF2B5EF4-FFF2-40B4-BE49-F238E27FC236}">
                <a16:creationId xmlns:a16="http://schemas.microsoft.com/office/drawing/2014/main" id="{1DC65F91-C236-AF40-AB76-4097FAF12555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636" y="5925756"/>
            <a:ext cx="470503" cy="235252"/>
          </a:xfrm>
          <a:prstGeom prst="rect">
            <a:avLst/>
          </a:prstGeom>
        </p:spPr>
      </p:pic>
      <p:cxnSp>
        <p:nvCxnSpPr>
          <p:cNvPr id="38" name="Rak 37">
            <a:extLst>
              <a:ext uri="{FF2B5EF4-FFF2-40B4-BE49-F238E27FC236}">
                <a16:creationId xmlns:a16="http://schemas.microsoft.com/office/drawing/2014/main" id="{33226C53-EE78-F84B-9A7D-29AA6972FD3E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67138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Bildobjekt 38">
            <a:extLst>
              <a:ext uri="{FF2B5EF4-FFF2-40B4-BE49-F238E27FC236}">
                <a16:creationId xmlns:a16="http://schemas.microsoft.com/office/drawing/2014/main" id="{03BFB34F-D532-E348-A3E4-3D18ED1EEBA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19" name="Rektangel 18">
            <a:extLst>
              <a:ext uri="{FF2B5EF4-FFF2-40B4-BE49-F238E27FC236}">
                <a16:creationId xmlns:a16="http://schemas.microsoft.com/office/drawing/2014/main" id="{B87B2D62-274D-0E4F-90F6-3DC1E736BB24}"/>
              </a:ext>
            </a:extLst>
          </p:cNvPr>
          <p:cNvSpPr/>
          <p:nvPr/>
        </p:nvSpPr>
        <p:spPr>
          <a:xfrm>
            <a:off x="536284" y="3420000"/>
            <a:ext cx="4160407" cy="228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Fullt utrustade hantverkarbyxor</a:t>
            </a: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4-vägsstretch på stuss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baksida av lår</a:t>
            </a:r>
          </a:p>
          <a:p>
            <a:pPr marL="171450" indent="-171450">
              <a:lnSpc>
                <a:spcPct val="150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Dold knapp framtill förhindrar repor</a:t>
            </a:r>
          </a:p>
          <a:p>
            <a:pPr>
              <a:lnSpc>
                <a:spcPct val="150000"/>
              </a:lnSpc>
            </a:pP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17D49EEE-97E1-E840-B503-24F4AAAB5A10}"/>
              </a:ext>
            </a:extLst>
          </p:cNvPr>
          <p:cNvSpPr/>
          <p:nvPr/>
        </p:nvSpPr>
        <p:spPr>
          <a:xfrm>
            <a:off x="5724632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AA249336-068D-AA49-B9E5-B13A355FBEE3}"/>
              </a:ext>
            </a:extLst>
          </p:cNvPr>
          <p:cNvSpPr/>
          <p:nvPr/>
        </p:nvSpPr>
        <p:spPr>
          <a:xfrm>
            <a:off x="458290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2" name="Rektangel 21">
            <a:extLst>
              <a:ext uri="{FF2B5EF4-FFF2-40B4-BE49-F238E27FC236}">
                <a16:creationId xmlns:a16="http://schemas.microsoft.com/office/drawing/2014/main" id="{D2D8620D-B331-D54E-A897-12F3C7414D1B}"/>
              </a:ext>
            </a:extLst>
          </p:cNvPr>
          <p:cNvSpPr/>
          <p:nvPr/>
        </p:nvSpPr>
        <p:spPr>
          <a:xfrm>
            <a:off x="5155197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26" name="Bildobjekt 25">
            <a:extLst>
              <a:ext uri="{FF2B5EF4-FFF2-40B4-BE49-F238E27FC236}">
                <a16:creationId xmlns:a16="http://schemas.microsoft.com/office/drawing/2014/main" id="{A53F499A-8D0D-7041-AD8A-06BE03E73AE9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2281" y="5884801"/>
            <a:ext cx="276207" cy="276207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27" name="Rektangel 26">
            <a:extLst>
              <a:ext uri="{FF2B5EF4-FFF2-40B4-BE49-F238E27FC236}">
                <a16:creationId xmlns:a16="http://schemas.microsoft.com/office/drawing/2014/main" id="{F3CDA561-5339-2648-A6D3-20331E44CD44}"/>
              </a:ext>
            </a:extLst>
          </p:cNvPr>
          <p:cNvSpPr/>
          <p:nvPr/>
        </p:nvSpPr>
        <p:spPr>
          <a:xfrm>
            <a:off x="4349809" y="6170233"/>
            <a:ext cx="475253" cy="127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500" b="1" dirty="0">
                <a:solidFill>
                  <a:schemeClr val="tx1"/>
                </a:solidFill>
                <a:latin typeface="Aller Light" panose="02000503000000020004" pitchFamily="2" charset="77"/>
              </a:rPr>
              <a:t>Dam</a:t>
            </a:r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C0D8F059-D5EE-344C-AAC0-937DE89A06A5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31" name="Bildobjekt 30">
            <a:extLst>
              <a:ext uri="{FF2B5EF4-FFF2-40B4-BE49-F238E27FC236}">
                <a16:creationId xmlns:a16="http://schemas.microsoft.com/office/drawing/2014/main" id="{67D2D9AC-909A-4760-A19D-51C2EF1B38A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0562" y="4212236"/>
            <a:ext cx="449382" cy="1094080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66C6AD0A-E3C4-4907-B1F9-015DF058B9A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37682" y="4218669"/>
            <a:ext cx="449382" cy="1094080"/>
          </a:xfrm>
          <a:prstGeom prst="rect">
            <a:avLst/>
          </a:prstGeom>
        </p:spPr>
      </p:pic>
      <p:pic>
        <p:nvPicPr>
          <p:cNvPr id="40" name="Bildobjekt 39">
            <a:extLst>
              <a:ext uri="{FF2B5EF4-FFF2-40B4-BE49-F238E27FC236}">
                <a16:creationId xmlns:a16="http://schemas.microsoft.com/office/drawing/2014/main" id="{4E38E467-47F6-4FA1-AA54-8F73D2665430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6242" y="4212236"/>
            <a:ext cx="449382" cy="1094080"/>
          </a:xfrm>
          <a:prstGeom prst="rect">
            <a:avLst/>
          </a:prstGeom>
        </p:spPr>
      </p:pic>
      <p:pic>
        <p:nvPicPr>
          <p:cNvPr id="41" name="Bildobjekt 40">
            <a:extLst>
              <a:ext uri="{FF2B5EF4-FFF2-40B4-BE49-F238E27FC236}">
                <a16:creationId xmlns:a16="http://schemas.microsoft.com/office/drawing/2014/main" id="{E597BE48-E61D-4A09-9E96-C4985554EE42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18641" y="476792"/>
            <a:ext cx="2394415" cy="5787207"/>
          </a:xfrm>
          <a:prstGeom prst="rect">
            <a:avLst/>
          </a:prstGeom>
        </p:spPr>
      </p:pic>
      <p:pic>
        <p:nvPicPr>
          <p:cNvPr id="42" name="Bildobjekt 41">
            <a:extLst>
              <a:ext uri="{FF2B5EF4-FFF2-40B4-BE49-F238E27FC236}">
                <a16:creationId xmlns:a16="http://schemas.microsoft.com/office/drawing/2014/main" id="{CAE89D60-762E-42AD-B1FC-34F2E19BDD05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54082" y="482605"/>
            <a:ext cx="2377039" cy="5787208"/>
          </a:xfrm>
          <a:prstGeom prst="rect">
            <a:avLst/>
          </a:prstGeom>
        </p:spPr>
      </p:pic>
      <p:pic>
        <p:nvPicPr>
          <p:cNvPr id="43" name="Bildobjekt 42">
            <a:extLst>
              <a:ext uri="{FF2B5EF4-FFF2-40B4-BE49-F238E27FC236}">
                <a16:creationId xmlns:a16="http://schemas.microsoft.com/office/drawing/2014/main" id="{B08C8743-9E7F-4BA7-85E0-7BFACCD619C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53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>
            <a:extLst>
              <a:ext uri="{FF2B5EF4-FFF2-40B4-BE49-F238E27FC236}">
                <a16:creationId xmlns:a16="http://schemas.microsoft.com/office/drawing/2014/main" id="{B960B516-E39A-8C44-8398-83D4966740B2}"/>
              </a:ext>
            </a:extLst>
          </p:cNvPr>
          <p:cNvSpPr/>
          <p:nvPr/>
        </p:nvSpPr>
        <p:spPr>
          <a:xfrm>
            <a:off x="536284" y="3060000"/>
            <a:ext cx="4605342" cy="228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Servicebyxor med hantverkarfunktioner och knäfickor</a:t>
            </a: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4-vägsstretch på stuss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baksida av lår</a:t>
            </a:r>
          </a:p>
          <a:p>
            <a:pPr marL="171450" indent="-171450">
              <a:lnSpc>
                <a:spcPct val="150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Dold knapp framtill förhindrar repor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5C2FA73D-F1A3-A644-9BD7-FFFECEE230BB}"/>
              </a:ext>
            </a:extLst>
          </p:cNvPr>
          <p:cNvSpPr/>
          <p:nvPr/>
        </p:nvSpPr>
        <p:spPr>
          <a:xfrm>
            <a:off x="360000" y="6264000"/>
            <a:ext cx="73513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134189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D84-D120.</a:t>
            </a:r>
          </a:p>
          <a:p>
            <a:r>
              <a:rPr lang="sv-SE" sz="800" b="1" dirty="0">
                <a:latin typeface="Aller" panose="02000503030000020004" pitchFamily="2" charset="77"/>
              </a:rPr>
              <a:t>Dam</a:t>
            </a:r>
            <a:r>
              <a:rPr lang="en" sz="800" b="1" dirty="0">
                <a:latin typeface="Aller" panose="02000503030000020004" pitchFamily="2" charset="77"/>
              </a:rPr>
              <a:t> - </a:t>
            </a:r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134241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C34-C50.</a:t>
            </a:r>
            <a:endParaRPr lang="en" sz="800" dirty="0">
              <a:latin typeface="Aller Light" panose="02000503000000020004" pitchFamily="2" charset="77"/>
            </a:endParaRP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9A3999B5-D28C-BE4B-A34A-4DD7A3A80A7C}"/>
              </a:ext>
            </a:extLst>
          </p:cNvPr>
          <p:cNvSpPr txBox="1"/>
          <p:nvPr/>
        </p:nvSpPr>
        <p:spPr>
          <a:xfrm>
            <a:off x="519336" y="900001"/>
            <a:ext cx="5205296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Varselbyxa Green </a:t>
            </a:r>
            <a:r>
              <a:rPr lang="sv-SE" sz="3200" b="1">
                <a:latin typeface="Aller" panose="02000503030000020004" pitchFamily="2" charset="77"/>
              </a:rPr>
              <a:t>stretch </a:t>
            </a:r>
            <a:br>
              <a:rPr lang="sv-SE" sz="3200" b="1">
                <a:latin typeface="Aller" panose="02000503030000020004" pitchFamily="2" charset="77"/>
              </a:rPr>
            </a:br>
            <a:r>
              <a:rPr lang="sv-SE" sz="3200" b="1">
                <a:latin typeface="Aller" panose="02000503030000020004" pitchFamily="2" charset="77"/>
              </a:rPr>
              <a:t>2645 GSTP, klass 2</a:t>
            </a:r>
          </a:p>
          <a:p>
            <a:pPr>
              <a:spcBef>
                <a:spcPts val="1000"/>
              </a:spcBef>
            </a:pPr>
            <a:r>
              <a:rPr lang="sv-SE" sz="2400">
                <a:latin typeface="Aller Light" panose="02000503000000020004" pitchFamily="2" charset="77"/>
              </a:rPr>
              <a:t>Varselbyxa Green stretch </a:t>
            </a:r>
            <a:br>
              <a:rPr lang="sv-SE" sz="2400">
                <a:latin typeface="Aller Light" panose="02000503000000020004" pitchFamily="2" charset="77"/>
              </a:rPr>
            </a:br>
            <a:r>
              <a:rPr lang="sv-SE" sz="2400">
                <a:latin typeface="Aller Light" panose="02000503000000020004" pitchFamily="2" charset="77"/>
              </a:rPr>
              <a:t>2665 GSTP klass 2, dam</a:t>
            </a:r>
          </a:p>
          <a:p>
            <a:endParaRPr lang="sv-SE" sz="2400" dirty="0">
              <a:latin typeface="Aller Light" panose="02000503000000020004" pitchFamily="2" charset="77"/>
            </a:endParaRP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BC9DA729-47FE-5D47-8949-6679C1CB06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969" y="5955282"/>
            <a:ext cx="468599" cy="205726"/>
          </a:xfrm>
          <a:prstGeom prst="rect">
            <a:avLst/>
          </a:prstGeom>
        </p:spPr>
      </p:pic>
      <p:pic>
        <p:nvPicPr>
          <p:cNvPr id="18" name="Bildobjekt 17">
            <a:extLst>
              <a:ext uri="{FF2B5EF4-FFF2-40B4-BE49-F238E27FC236}">
                <a16:creationId xmlns:a16="http://schemas.microsoft.com/office/drawing/2014/main" id="{1980BD87-69CB-7D4B-9EFA-27C3F88BC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740" y="5955282"/>
            <a:ext cx="377165" cy="205726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861F0480-3756-EF4D-BABC-DC276150B3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42DDCEE5-1358-8640-BEFE-E534280B5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7924" y="5844295"/>
            <a:ext cx="221699" cy="316713"/>
          </a:xfrm>
          <a:prstGeom prst="rect">
            <a:avLst/>
          </a:prstGeom>
        </p:spPr>
      </p:pic>
      <p:pic>
        <p:nvPicPr>
          <p:cNvPr id="22" name="Bildobjekt 21">
            <a:extLst>
              <a:ext uri="{FF2B5EF4-FFF2-40B4-BE49-F238E27FC236}">
                <a16:creationId xmlns:a16="http://schemas.microsoft.com/office/drawing/2014/main" id="{773A4A4A-6AF4-4043-8441-D6183D2E0EE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6344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DB40463B-E578-2B42-BFD1-4A137C850F0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2388" y="5884801"/>
            <a:ext cx="276207" cy="276207"/>
          </a:xfrm>
          <a:prstGeom prst="rect">
            <a:avLst/>
          </a:prstGeom>
        </p:spPr>
      </p:pic>
      <p:pic>
        <p:nvPicPr>
          <p:cNvPr id="25" name="Bildobjekt 24" descr="En bild som visar text, clipart&#10;&#10;Automatiskt genererad beskrivning">
            <a:extLst>
              <a:ext uri="{FF2B5EF4-FFF2-40B4-BE49-F238E27FC236}">
                <a16:creationId xmlns:a16="http://schemas.microsoft.com/office/drawing/2014/main" id="{032F4D54-7ACF-2549-ACAD-AB9480FD511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1051" y="5925756"/>
            <a:ext cx="470503" cy="235252"/>
          </a:xfrm>
          <a:prstGeom prst="rect">
            <a:avLst/>
          </a:prstGeom>
        </p:spPr>
      </p:pic>
      <p:cxnSp>
        <p:nvCxnSpPr>
          <p:cNvPr id="26" name="Rak 25">
            <a:extLst>
              <a:ext uri="{FF2B5EF4-FFF2-40B4-BE49-F238E27FC236}">
                <a16:creationId xmlns:a16="http://schemas.microsoft.com/office/drawing/2014/main" id="{40764BFA-AF5B-2243-89C0-50531CFD6E95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74534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171DBE49-4D92-8F41-A521-58B114D708A5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29" name="Rektangel 28">
            <a:extLst>
              <a:ext uri="{FF2B5EF4-FFF2-40B4-BE49-F238E27FC236}">
                <a16:creationId xmlns:a16="http://schemas.microsoft.com/office/drawing/2014/main" id="{1464161C-CB28-9449-8B29-C5DE5F70E4F5}"/>
              </a:ext>
            </a:extLst>
          </p:cNvPr>
          <p:cNvSpPr/>
          <p:nvPr/>
        </p:nvSpPr>
        <p:spPr>
          <a:xfrm>
            <a:off x="5724632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9CDBEBE1-6C01-FA40-B0C7-09DE80CE9A18}"/>
              </a:ext>
            </a:extLst>
          </p:cNvPr>
          <p:cNvSpPr/>
          <p:nvPr/>
        </p:nvSpPr>
        <p:spPr>
          <a:xfrm>
            <a:off x="458290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1" name="Rektangel 30">
            <a:extLst>
              <a:ext uri="{FF2B5EF4-FFF2-40B4-BE49-F238E27FC236}">
                <a16:creationId xmlns:a16="http://schemas.microsoft.com/office/drawing/2014/main" id="{F0A0C668-0EC9-3443-94D1-889341880910}"/>
              </a:ext>
            </a:extLst>
          </p:cNvPr>
          <p:cNvSpPr/>
          <p:nvPr/>
        </p:nvSpPr>
        <p:spPr>
          <a:xfrm>
            <a:off x="5155197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4" name="Rektangel 33">
            <a:extLst>
              <a:ext uri="{FF2B5EF4-FFF2-40B4-BE49-F238E27FC236}">
                <a16:creationId xmlns:a16="http://schemas.microsoft.com/office/drawing/2014/main" id="{EA0CBFDB-149A-A042-8883-DDC418FB2533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8" name="Bildobjekt 27">
            <a:extLst>
              <a:ext uri="{FF2B5EF4-FFF2-40B4-BE49-F238E27FC236}">
                <a16:creationId xmlns:a16="http://schemas.microsoft.com/office/drawing/2014/main" id="{070E0AED-A642-40B2-B8F9-9B8A29AFA7A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2905" y="4219733"/>
            <a:ext cx="422873" cy="1083331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C65DF5F7-C1FB-42B9-9D7C-6F3B8CB4282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4100" y="4219733"/>
            <a:ext cx="422873" cy="1083331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56816D46-DC2C-47F6-B2D8-FDEAE6E7EF4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45296" y="4219733"/>
            <a:ext cx="422873" cy="1083331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6CCEF742-4C3F-41B3-82D7-EDA4B9907D2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26472" y="488418"/>
            <a:ext cx="2150474" cy="5615549"/>
          </a:xfrm>
          <a:prstGeom prst="rect">
            <a:avLst/>
          </a:prstGeom>
        </p:spPr>
      </p:pic>
      <p:pic>
        <p:nvPicPr>
          <p:cNvPr id="37" name="Bildobjekt 36">
            <a:extLst>
              <a:ext uri="{FF2B5EF4-FFF2-40B4-BE49-F238E27FC236}">
                <a16:creationId xmlns:a16="http://schemas.microsoft.com/office/drawing/2014/main" id="{D6CFC69B-E300-4724-8BF6-A5E9BFAE5EA2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19378" y="557834"/>
            <a:ext cx="2192000" cy="5615547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D6CE7B8B-DFA2-4AB6-8BC0-DEA0C911EEA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5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E274F4AE-748C-1541-BA21-CE543D657BEB}"/>
              </a:ext>
            </a:extLst>
          </p:cNvPr>
          <p:cNvSpPr txBox="1"/>
          <p:nvPr/>
        </p:nvSpPr>
        <p:spPr>
          <a:xfrm>
            <a:off x="536285" y="900000"/>
            <a:ext cx="382789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Varselbyxa </a:t>
            </a:r>
            <a:b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Green </a:t>
            </a:r>
            <a:r>
              <a:rPr lang="sv-SE" sz="3200" b="1">
                <a:latin typeface="Aller" panose="02000503030000020004" pitchFamily="2" charset="77"/>
              </a:rPr>
              <a:t>stretch </a:t>
            </a:r>
            <a:br>
              <a:rPr lang="sv-SE" sz="3200" b="1">
                <a:latin typeface="Aller" panose="02000503030000020004" pitchFamily="2" charset="77"/>
              </a:rPr>
            </a:br>
            <a:r>
              <a:rPr lang="sv-SE" sz="3200" b="1">
                <a:latin typeface="Aller" panose="02000503030000020004" pitchFamily="2" charset="77"/>
              </a:rPr>
              <a:t>2647 GSTP, klass 1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B1688361-0144-D645-99FD-3D367D0A0061}"/>
              </a:ext>
            </a:extLst>
          </p:cNvPr>
          <p:cNvSpPr/>
          <p:nvPr/>
        </p:nvSpPr>
        <p:spPr>
          <a:xfrm>
            <a:off x="536284" y="2628000"/>
            <a:ext cx="3900805" cy="2765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Servicebyxor </a:t>
            </a:r>
            <a:r>
              <a:rPr lang="sv-SE" sz="1100">
                <a:latin typeface="Aller Light" panose="02000503000000020004" pitchFamily="2" charset="77"/>
              </a:rPr>
              <a:t>med rymlig benficka t</a:t>
            </a:r>
            <a:r>
              <a:rPr lang="sv-SE" sz="1100" dirty="0">
                <a:latin typeface="Aller Light" panose="02000503000000020004" pitchFamily="2" charset="77"/>
              </a:rPr>
              <a:t>.ex. </a:t>
            </a:r>
            <a:r>
              <a:rPr lang="sv-SE" sz="1100">
                <a:latin typeface="Aller Light" panose="02000503000000020004" pitchFamily="2" charset="77"/>
              </a:rPr>
              <a:t>för handterminal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Knäfickor</a:t>
            </a: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4-vägsstretch på stuss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baksida av lår</a:t>
            </a:r>
          </a:p>
          <a:p>
            <a:pPr marL="171450" indent="-171450">
              <a:lnSpc>
                <a:spcPct val="150000"/>
              </a:lnSpc>
              <a:spcBef>
                <a:spcPts val="200"/>
              </a:spcBef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Dold knapp framtill förhindrar repor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3EDB533D-69BB-8E42-B52B-3981D425ACB4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134243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337AF3C3-17A9-024A-827B-ED21744B2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709" y="5955282"/>
            <a:ext cx="468599" cy="205726"/>
          </a:xfrm>
          <a:prstGeom prst="rect">
            <a:avLst/>
          </a:prstGeom>
        </p:spPr>
      </p:pic>
      <p:pic>
        <p:nvPicPr>
          <p:cNvPr id="18" name="Bildobjekt 17">
            <a:extLst>
              <a:ext uri="{FF2B5EF4-FFF2-40B4-BE49-F238E27FC236}">
                <a16:creationId xmlns:a16="http://schemas.microsoft.com/office/drawing/2014/main" id="{BDD4D223-B1E5-6642-B0F1-F03B946FDF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480" y="5955282"/>
            <a:ext cx="377165" cy="205726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BD2DAE37-0A85-6749-AB65-800458B2E0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35DB3AD4-F689-F142-BCFE-E6257FC7BD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1664" y="5844295"/>
            <a:ext cx="221699" cy="316713"/>
          </a:xfrm>
          <a:prstGeom prst="rect">
            <a:avLst/>
          </a:prstGeom>
        </p:spPr>
      </p:pic>
      <p:pic>
        <p:nvPicPr>
          <p:cNvPr id="22" name="Bildobjekt 21">
            <a:extLst>
              <a:ext uri="{FF2B5EF4-FFF2-40B4-BE49-F238E27FC236}">
                <a16:creationId xmlns:a16="http://schemas.microsoft.com/office/drawing/2014/main" id="{3B401ED6-3B94-FE47-AAC4-ED3A9D3A74E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0084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9F736AFE-6EFE-6E45-8C43-5618D78E3B2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60704" y="5884801"/>
            <a:ext cx="276207" cy="276207"/>
          </a:xfrm>
          <a:prstGeom prst="rect">
            <a:avLst/>
          </a:prstGeom>
        </p:spPr>
      </p:pic>
      <p:pic>
        <p:nvPicPr>
          <p:cNvPr id="25" name="Bildobjekt 24" descr="En bild som visar text, clipart&#10;&#10;Automatiskt genererad beskrivning">
            <a:extLst>
              <a:ext uri="{FF2B5EF4-FFF2-40B4-BE49-F238E27FC236}">
                <a16:creationId xmlns:a16="http://schemas.microsoft.com/office/drawing/2014/main" id="{8C36BA93-2305-BF49-8485-33980389B6EA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5817" y="5925756"/>
            <a:ext cx="470503" cy="235252"/>
          </a:xfrm>
          <a:prstGeom prst="rect">
            <a:avLst/>
          </a:prstGeom>
        </p:spPr>
      </p:pic>
      <p:cxnSp>
        <p:nvCxnSpPr>
          <p:cNvPr id="26" name="Rak 25">
            <a:extLst>
              <a:ext uri="{FF2B5EF4-FFF2-40B4-BE49-F238E27FC236}">
                <a16:creationId xmlns:a16="http://schemas.microsoft.com/office/drawing/2014/main" id="{DC992D4A-04DD-3F46-B1E6-3A997C546EEE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6504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D4DD087E-D3B4-514B-B0BB-AC96197E6C51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19" name="Rektangel 18">
            <a:extLst>
              <a:ext uri="{FF2B5EF4-FFF2-40B4-BE49-F238E27FC236}">
                <a16:creationId xmlns:a16="http://schemas.microsoft.com/office/drawing/2014/main" id="{EA23B991-92D9-0E4C-8353-9A4BCEC48227}"/>
              </a:ext>
            </a:extLst>
          </p:cNvPr>
          <p:cNvSpPr/>
          <p:nvPr/>
        </p:nvSpPr>
        <p:spPr>
          <a:xfrm>
            <a:off x="5724632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6011BBF7-B549-8B48-953D-1C402801125C}"/>
              </a:ext>
            </a:extLst>
          </p:cNvPr>
          <p:cNvSpPr/>
          <p:nvPr/>
        </p:nvSpPr>
        <p:spPr>
          <a:xfrm>
            <a:off x="458290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3C0FEA29-C109-B540-9B0F-47CF318B4327}"/>
              </a:ext>
            </a:extLst>
          </p:cNvPr>
          <p:cNvSpPr/>
          <p:nvPr/>
        </p:nvSpPr>
        <p:spPr>
          <a:xfrm>
            <a:off x="5155197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2BEBAF29-2D6D-D543-AF9B-43CC633093AB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30" name="Bildobjekt 29">
            <a:extLst>
              <a:ext uri="{FF2B5EF4-FFF2-40B4-BE49-F238E27FC236}">
                <a16:creationId xmlns:a16="http://schemas.microsoft.com/office/drawing/2014/main" id="{6EAAAC96-08AE-4333-A960-89E1D584077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3050" y="643064"/>
            <a:ext cx="2160054" cy="5571870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FA7D60F6-B2C2-43F5-B37A-E9FB1BC55A97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23379" y="558520"/>
            <a:ext cx="2032797" cy="5645860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FFDAF5CD-EB43-4BED-A00D-A149819D5D4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3850" y="4219906"/>
            <a:ext cx="429149" cy="1106992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0AB23F54-6EB9-4C95-B686-AA9CE1C5634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3968" y="4219906"/>
            <a:ext cx="429149" cy="1106992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46BFE658-EB2C-4685-A181-BA76BB3A3BF1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8909" y="4219906"/>
            <a:ext cx="429149" cy="1106992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355426C4-AA27-4E9F-B1C8-12C8D659D96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4789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B61B850C-4089-5641-AD39-C4EE2603A938}"/>
              </a:ext>
            </a:extLst>
          </p:cNvPr>
          <p:cNvSpPr txBox="1"/>
          <p:nvPr/>
        </p:nvSpPr>
        <p:spPr>
          <a:xfrm>
            <a:off x="536285" y="900000"/>
            <a:ext cx="4140043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hängslebyxa </a:t>
            </a:r>
            <a:r>
              <a:rPr lang="sv-SE" sz="3200" b="1">
                <a:latin typeface="Aller" panose="02000503030000020004" pitchFamily="2" charset="77"/>
              </a:rPr>
              <a:t>stretch 1031 GSTP, klass 2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63D8385F-DD18-3642-A078-A9DAF4D1C940}"/>
              </a:ext>
            </a:extLst>
          </p:cNvPr>
          <p:cNvSpPr/>
          <p:nvPr/>
        </p:nvSpPr>
        <p:spPr>
          <a:xfrm>
            <a:off x="536284" y="2628000"/>
            <a:ext cx="4047591" cy="2285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Hantverkarfunktioner och knäfickor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Elastiska hängslen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Stor bröstficka med blixtlås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4-vägsstretch på stuss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baksida lår</a:t>
            </a: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EB3E2469-02F8-394D-8213-B5E8E5FA57B6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134190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53A23D6E-1416-BA4C-9491-BC377BBE7E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219" y="5955282"/>
            <a:ext cx="468599" cy="205726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9CA93783-5A3C-4A4F-953C-CAF2B95FB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990" y="5955282"/>
            <a:ext cx="377165" cy="205726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116CBFD3-CD72-C649-909A-3BD1EF89A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6E4BDAE6-B0FF-2B4D-8409-917FCB85AB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174" y="5844295"/>
            <a:ext cx="221699" cy="316713"/>
          </a:xfrm>
          <a:prstGeom prst="rect">
            <a:avLst/>
          </a:prstGeom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80E00EF7-446F-C947-BEC1-E82C28A4160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594" y="5844295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23" name="Bildobjekt 22">
            <a:extLst>
              <a:ext uri="{FF2B5EF4-FFF2-40B4-BE49-F238E27FC236}">
                <a16:creationId xmlns:a16="http://schemas.microsoft.com/office/drawing/2014/main" id="{3C5321E4-1D08-734E-8639-9B2C41B72F9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23599" y="5884801"/>
            <a:ext cx="276207" cy="276207"/>
          </a:xfrm>
          <a:prstGeom prst="rect">
            <a:avLst/>
          </a:prstGeom>
        </p:spPr>
      </p:pic>
      <p:pic>
        <p:nvPicPr>
          <p:cNvPr id="24" name="Bildobjekt 23" descr="En bild som visar text, clipart&#10;&#10;Automatiskt genererad beskrivning">
            <a:extLst>
              <a:ext uri="{FF2B5EF4-FFF2-40B4-BE49-F238E27FC236}">
                <a16:creationId xmlns:a16="http://schemas.microsoft.com/office/drawing/2014/main" id="{796B96AA-E00D-BB48-A526-E4650055469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712" y="5925756"/>
            <a:ext cx="470503" cy="235252"/>
          </a:xfrm>
          <a:prstGeom prst="rect">
            <a:avLst/>
          </a:prstGeom>
        </p:spPr>
      </p:pic>
      <p:cxnSp>
        <p:nvCxnSpPr>
          <p:cNvPr id="25" name="Rak 24">
            <a:extLst>
              <a:ext uri="{FF2B5EF4-FFF2-40B4-BE49-F238E27FC236}">
                <a16:creationId xmlns:a16="http://schemas.microsoft.com/office/drawing/2014/main" id="{03B965B3-DDBB-1045-8B16-8FA2EB0C5EB8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7528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6" name="Bildobjekt 25">
            <a:extLst>
              <a:ext uri="{FF2B5EF4-FFF2-40B4-BE49-F238E27FC236}">
                <a16:creationId xmlns:a16="http://schemas.microsoft.com/office/drawing/2014/main" id="{605E20E0-BFDB-7740-A131-03DBE3E4641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31" name="Rektangel 30">
            <a:extLst>
              <a:ext uri="{FF2B5EF4-FFF2-40B4-BE49-F238E27FC236}">
                <a16:creationId xmlns:a16="http://schemas.microsoft.com/office/drawing/2014/main" id="{C15BBE78-79BC-2140-85FB-811505F6C541}"/>
              </a:ext>
            </a:extLst>
          </p:cNvPr>
          <p:cNvSpPr/>
          <p:nvPr/>
        </p:nvSpPr>
        <p:spPr>
          <a:xfrm>
            <a:off x="5724632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D3260BA6-9223-A14C-85A8-00B66B0310BF}"/>
              </a:ext>
            </a:extLst>
          </p:cNvPr>
          <p:cNvSpPr/>
          <p:nvPr/>
        </p:nvSpPr>
        <p:spPr>
          <a:xfrm>
            <a:off x="458290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D6197313-ED19-6045-836E-B1BA20158D60}"/>
              </a:ext>
            </a:extLst>
          </p:cNvPr>
          <p:cNvSpPr/>
          <p:nvPr/>
        </p:nvSpPr>
        <p:spPr>
          <a:xfrm>
            <a:off x="5155197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41E1D4C8-79F0-E543-96EA-2E19B2D254C3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9A0332C2-0B72-407C-A5C7-5F5B3E0884B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8306" y="570387"/>
            <a:ext cx="1631281" cy="5793066"/>
          </a:xfrm>
          <a:prstGeom prst="rect">
            <a:avLst/>
          </a:prstGeom>
        </p:spPr>
      </p:pic>
      <p:pic>
        <p:nvPicPr>
          <p:cNvPr id="28" name="Bildobjekt 27">
            <a:extLst>
              <a:ext uri="{FF2B5EF4-FFF2-40B4-BE49-F238E27FC236}">
                <a16:creationId xmlns:a16="http://schemas.microsoft.com/office/drawing/2014/main" id="{46BBF9D9-DFEA-4D81-A80F-485D57C10B3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54709" y="488418"/>
            <a:ext cx="1595618" cy="5875035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9B8BBB2E-FE3F-40EF-BBFE-4AE2FEB90B1E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9746" y="3941684"/>
            <a:ext cx="394335" cy="1400379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FA3B419A-AEB8-4B9F-B3AD-66EB0DA2F1F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2358" y="3941684"/>
            <a:ext cx="394335" cy="1400379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24250657-DA02-4554-B88D-B017A17ECE8D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11052" y="3941684"/>
            <a:ext cx="394335" cy="1400379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89CED740-F3A0-4AFE-A08A-2C68D9D5D59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4454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B1AFD550-D055-3C40-BD58-614EB61C78A7}"/>
              </a:ext>
            </a:extLst>
          </p:cNvPr>
          <p:cNvSpPr txBox="1"/>
          <p:nvPr/>
        </p:nvSpPr>
        <p:spPr>
          <a:xfrm>
            <a:off x="536285" y="900000"/>
            <a:ext cx="420141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</a:t>
            </a:r>
            <a:b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sv-SE" sz="3200" b="1">
                <a:latin typeface="Aller" panose="02000503030000020004" pitchFamily="2" charset="77"/>
              </a:rPr>
              <a:t>hängslebyxa stretch 1032 GSTP, klass 1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4CF3D94E-980D-B54F-B513-82FD396797D7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134244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C44-C66, C146-C156, D84-D120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</a:p>
        </p:txBody>
      </p:sp>
      <p:pic>
        <p:nvPicPr>
          <p:cNvPr id="13" name="Bildobjekt 12">
            <a:extLst>
              <a:ext uri="{FF2B5EF4-FFF2-40B4-BE49-F238E27FC236}">
                <a16:creationId xmlns:a16="http://schemas.microsoft.com/office/drawing/2014/main" id="{6944C5F5-9A01-304B-A087-46A3630CC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686" y="5955282"/>
            <a:ext cx="468599" cy="205726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575A0E18-5ECA-6745-845A-8929F3B3F2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457" y="5955282"/>
            <a:ext cx="377165" cy="205726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6FBF6B3E-F190-564D-BAF2-A8DC313227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8A9B810C-60D3-3B4C-B263-D0381DB0C3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2641" y="5844295"/>
            <a:ext cx="221699" cy="316713"/>
          </a:xfrm>
          <a:prstGeom prst="rect">
            <a:avLst/>
          </a:prstGeom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1DC1F7BD-2A7C-5E4F-9F71-1DE926E217A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061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23" name="Bildobjekt 22">
            <a:extLst>
              <a:ext uri="{FF2B5EF4-FFF2-40B4-BE49-F238E27FC236}">
                <a16:creationId xmlns:a16="http://schemas.microsoft.com/office/drawing/2014/main" id="{6B81A3D9-E5B5-EB40-827A-FA3B501D5EC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1681" y="5884801"/>
            <a:ext cx="276207" cy="276207"/>
          </a:xfrm>
          <a:prstGeom prst="rect">
            <a:avLst/>
          </a:prstGeom>
        </p:spPr>
      </p:pic>
      <p:pic>
        <p:nvPicPr>
          <p:cNvPr id="24" name="Bildobjekt 23" descr="En bild som visar text, clipart&#10;&#10;Automatiskt genererad beskrivning">
            <a:extLst>
              <a:ext uri="{FF2B5EF4-FFF2-40B4-BE49-F238E27FC236}">
                <a16:creationId xmlns:a16="http://schemas.microsoft.com/office/drawing/2014/main" id="{CCF7C008-B073-5A44-9E79-2465F26CE71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6794" y="5925756"/>
            <a:ext cx="470503" cy="235252"/>
          </a:xfrm>
          <a:prstGeom prst="rect">
            <a:avLst/>
          </a:prstGeom>
        </p:spPr>
      </p:pic>
      <p:cxnSp>
        <p:nvCxnSpPr>
          <p:cNvPr id="25" name="Rak 24">
            <a:extLst>
              <a:ext uri="{FF2B5EF4-FFF2-40B4-BE49-F238E27FC236}">
                <a16:creationId xmlns:a16="http://schemas.microsoft.com/office/drawing/2014/main" id="{FF1A524A-827E-824D-959B-D4BE425F32D3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67138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6" name="Bildobjekt 25">
            <a:extLst>
              <a:ext uri="{FF2B5EF4-FFF2-40B4-BE49-F238E27FC236}">
                <a16:creationId xmlns:a16="http://schemas.microsoft.com/office/drawing/2014/main" id="{6A4E90CC-3B87-EF4E-9135-E114B3FC9DB0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27" name="Rektangel 26">
            <a:extLst>
              <a:ext uri="{FF2B5EF4-FFF2-40B4-BE49-F238E27FC236}">
                <a16:creationId xmlns:a16="http://schemas.microsoft.com/office/drawing/2014/main" id="{34B97E12-2A60-8443-8D32-3D5E2A44ED85}"/>
              </a:ext>
            </a:extLst>
          </p:cNvPr>
          <p:cNvSpPr/>
          <p:nvPr/>
        </p:nvSpPr>
        <p:spPr>
          <a:xfrm>
            <a:off x="536284" y="2628000"/>
            <a:ext cx="3976339" cy="234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Hantverkarfunktioner och knäfickor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Elastiska hängslen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Stor bröstficka </a:t>
            </a:r>
            <a:r>
              <a:rPr lang="sv-SE" sz="1100">
                <a:latin typeface="Aller Light" panose="02000503000000020004" pitchFamily="2" charset="77"/>
              </a:rPr>
              <a:t>med dragkedja</a:t>
            </a:r>
            <a:endParaRPr lang="sv-SE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</a:t>
            </a:r>
            <a:r>
              <a:rPr lang="sv-SE" sz="1100" dirty="0">
                <a:latin typeface="Aller Light" panose="02000503000000020004" pitchFamily="2" charset="77"/>
              </a:rPr>
              <a:t>i midjan</a:t>
            </a:r>
          </a:p>
          <a:p>
            <a:pPr marL="171450" indent="-1714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4-vägsstretch på stuss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baksida lår</a:t>
            </a: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4F3B17C3-670C-EA4D-A295-2210FA153256}"/>
              </a:ext>
            </a:extLst>
          </p:cNvPr>
          <p:cNvSpPr/>
          <p:nvPr/>
        </p:nvSpPr>
        <p:spPr>
          <a:xfrm>
            <a:off x="5724632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DB6222A6-14DD-904D-9BAF-3029A849E759}"/>
              </a:ext>
            </a:extLst>
          </p:cNvPr>
          <p:cNvSpPr/>
          <p:nvPr/>
        </p:nvSpPr>
        <p:spPr>
          <a:xfrm>
            <a:off x="458290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598D4E97-5332-6F4F-86EF-217C2D33FAAC}"/>
              </a:ext>
            </a:extLst>
          </p:cNvPr>
          <p:cNvSpPr/>
          <p:nvPr/>
        </p:nvSpPr>
        <p:spPr>
          <a:xfrm>
            <a:off x="5155197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4BB90EEA-94E7-F044-B759-90C17FA684FA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32" name="Bildobjekt 31">
            <a:extLst>
              <a:ext uri="{FF2B5EF4-FFF2-40B4-BE49-F238E27FC236}">
                <a16:creationId xmlns:a16="http://schemas.microsoft.com/office/drawing/2014/main" id="{68687062-9C6C-44DE-A3AC-EE2C41FCD99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950" y="3923899"/>
            <a:ext cx="395766" cy="1405458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F2AB7411-FF34-4531-80FD-A78A84EEB5D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7834" y="3923899"/>
            <a:ext cx="395766" cy="1405458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8A33505A-17D9-4A21-841E-078681EBA0F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9719" y="3923899"/>
            <a:ext cx="395766" cy="1405458"/>
          </a:xfrm>
          <a:prstGeom prst="rect">
            <a:avLst/>
          </a:prstGeom>
        </p:spPr>
      </p:pic>
      <p:pic>
        <p:nvPicPr>
          <p:cNvPr id="36" name="Bildobjekt 35">
            <a:extLst>
              <a:ext uri="{FF2B5EF4-FFF2-40B4-BE49-F238E27FC236}">
                <a16:creationId xmlns:a16="http://schemas.microsoft.com/office/drawing/2014/main" id="{72AF6EC0-497B-4504-A441-890F751B95A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29854" y="520417"/>
            <a:ext cx="1579901" cy="5817165"/>
          </a:xfrm>
          <a:prstGeom prst="rect">
            <a:avLst/>
          </a:prstGeom>
        </p:spPr>
      </p:pic>
      <p:pic>
        <p:nvPicPr>
          <p:cNvPr id="37" name="Bildobjekt 36">
            <a:extLst>
              <a:ext uri="{FF2B5EF4-FFF2-40B4-BE49-F238E27FC236}">
                <a16:creationId xmlns:a16="http://schemas.microsoft.com/office/drawing/2014/main" id="{17E41DF4-34ED-410C-9770-F2736AE4AEAA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7191" y="556333"/>
            <a:ext cx="1637567" cy="5815388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239258BA-46AA-4E83-96D3-1F9A369C6E0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1809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45D6C005-7D0C-0444-A15A-0AC3882565E3}"/>
              </a:ext>
            </a:extLst>
          </p:cNvPr>
          <p:cNvSpPr txBox="1"/>
          <p:nvPr/>
        </p:nvSpPr>
        <p:spPr>
          <a:xfrm>
            <a:off x="536285" y="900000"/>
            <a:ext cx="3762446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Varseljacka </a:t>
            </a:r>
            <a:b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Green </a:t>
            </a:r>
            <a:r>
              <a:rPr lang="sv-SE" sz="3200" b="1">
                <a:latin typeface="Aller" panose="02000503030000020004" pitchFamily="2" charset="77"/>
              </a:rPr>
              <a:t>stretch 4647 GSTP, klass 3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477CDC0B-B92C-4A44-9064-F5D407A4171E}"/>
              </a:ext>
            </a:extLst>
          </p:cNvPr>
          <p:cNvSpPr/>
          <p:nvPr/>
        </p:nvSpPr>
        <p:spPr>
          <a:xfrm>
            <a:off x="468000" y="2628000"/>
            <a:ext cx="4242860" cy="2788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>
                <a:latin typeface="Aller Light" panose="02000503000000020004" pitchFamily="2" charset="77"/>
              </a:rPr>
              <a:t>Har EPD (Environmental Product Declaration)</a:t>
            </a: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4-vägsstretch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Slitstarkt ripstop-material med 4-vägsstrech i ärmslut </a:t>
            </a:r>
            <a:br>
              <a:rPr lang="sv-SE" sz="1100">
                <a:latin typeface="Aller Light" panose="02000503000000020004" pitchFamily="2" charset="77"/>
              </a:rPr>
            </a:br>
            <a:r>
              <a:rPr lang="sv-SE" sz="1100">
                <a:latin typeface="Aller Light" panose="02000503000000020004" pitchFamily="2" charset="77"/>
              </a:rPr>
              <a:t>och nederdel av rygg</a:t>
            </a:r>
            <a:endParaRPr lang="en" sz="1100">
              <a:latin typeface="Aller Light" panose="02000503000000020004" pitchFamily="2" charset="77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>
                <a:latin typeface="Aller Light" panose="02000503000000020004" pitchFamily="2" charset="77"/>
              </a:rPr>
              <a:t>Dolt dragkedja fram förhindar repor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" sz="1100">
                <a:latin typeface="Aller Light" panose="02000503000000020004" pitchFamily="2" charset="77"/>
              </a:rPr>
              <a:t>Bröstficka med dragkedja och invändig id-kortsficka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>
                <a:latin typeface="Aller Light" panose="02000503000000020004" pitchFamily="2" charset="77"/>
              </a:rPr>
              <a:t>Framfickor med dragkedja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Justerbart ärmslut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Förlängd rygg</a:t>
            </a:r>
            <a:endParaRPr lang="en" sz="1100" dirty="0">
              <a:latin typeface="Aller Light" panose="02000503000000020004" pitchFamily="2" charset="7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03D852A1-3380-EA41-9DD4-2A11C619581D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134246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XS-4XL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  <a:endParaRPr lang="sv-SE" sz="800" dirty="0">
              <a:latin typeface="Aller Light" panose="02000503000000020004" pitchFamily="2" charset="77"/>
            </a:endParaRP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D3FA45C6-98A3-144D-8419-8B0D79A94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873" y="5955282"/>
            <a:ext cx="377165" cy="205726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6501CB6D-DAA1-D84D-B974-6C2ADA0949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F66299D7-6F68-514E-8FB2-E1B86077B9A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0821" y="5838454"/>
            <a:ext cx="305578" cy="322554"/>
          </a:xfrm>
          <a:prstGeom prst="rect">
            <a:avLst/>
          </a:prstGeom>
          <a:ln>
            <a:noFill/>
          </a:ln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3396044C-53AD-2043-9FAD-ADA7C2DFB9E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9011" y="5884801"/>
            <a:ext cx="276207" cy="276207"/>
          </a:xfrm>
          <a:prstGeom prst="rect">
            <a:avLst/>
          </a:prstGeom>
        </p:spPr>
      </p:pic>
      <p:pic>
        <p:nvPicPr>
          <p:cNvPr id="22" name="Bildobjekt 21" descr="En bild som visar text, clipart&#10;&#10;Automatiskt genererad beskrivning">
            <a:extLst>
              <a:ext uri="{FF2B5EF4-FFF2-40B4-BE49-F238E27FC236}">
                <a16:creationId xmlns:a16="http://schemas.microsoft.com/office/drawing/2014/main" id="{3BC7A002-9DC0-C54E-ACB7-982F596021C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124" y="5925756"/>
            <a:ext cx="470503" cy="235252"/>
          </a:xfrm>
          <a:prstGeom prst="rect">
            <a:avLst/>
          </a:prstGeom>
        </p:spPr>
      </p:pic>
      <p:cxnSp>
        <p:nvCxnSpPr>
          <p:cNvPr id="23" name="Rak 22">
            <a:extLst>
              <a:ext uri="{FF2B5EF4-FFF2-40B4-BE49-F238E27FC236}">
                <a16:creationId xmlns:a16="http://schemas.microsoft.com/office/drawing/2014/main" id="{045B1275-FAF1-E34C-84D7-F3DC7A9A2B9E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46899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Bildobjekt 23">
            <a:extLst>
              <a:ext uri="{FF2B5EF4-FFF2-40B4-BE49-F238E27FC236}">
                <a16:creationId xmlns:a16="http://schemas.microsoft.com/office/drawing/2014/main" id="{27B2C19B-0493-5F4B-84D0-7F3AC47E923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26" name="Rektangel 25">
            <a:extLst>
              <a:ext uri="{FF2B5EF4-FFF2-40B4-BE49-F238E27FC236}">
                <a16:creationId xmlns:a16="http://schemas.microsoft.com/office/drawing/2014/main" id="{59DA068E-38B9-E34D-A60D-A3149917B6B5}"/>
              </a:ext>
            </a:extLst>
          </p:cNvPr>
          <p:cNvSpPr/>
          <p:nvPr/>
        </p:nvSpPr>
        <p:spPr>
          <a:xfrm>
            <a:off x="5437530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7" name="Rektangel 26">
            <a:extLst>
              <a:ext uri="{FF2B5EF4-FFF2-40B4-BE49-F238E27FC236}">
                <a16:creationId xmlns:a16="http://schemas.microsoft.com/office/drawing/2014/main" id="{B69C97B0-2AF9-DC40-B99E-D89F55B8DDA3}"/>
              </a:ext>
            </a:extLst>
          </p:cNvPr>
          <p:cNvSpPr/>
          <p:nvPr/>
        </p:nvSpPr>
        <p:spPr>
          <a:xfrm>
            <a:off x="400215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3D42C612-AEF2-6B42-8CB7-E66F2C2E0D7B}"/>
              </a:ext>
            </a:extLst>
          </p:cNvPr>
          <p:cNvSpPr/>
          <p:nvPr/>
        </p:nvSpPr>
        <p:spPr>
          <a:xfrm>
            <a:off x="4710859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1" name="Rektangel 30">
            <a:extLst>
              <a:ext uri="{FF2B5EF4-FFF2-40B4-BE49-F238E27FC236}">
                <a16:creationId xmlns:a16="http://schemas.microsoft.com/office/drawing/2014/main" id="{C1C9E592-419C-D444-972D-32C456799EAE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30" name="Bildobjekt 29">
            <a:extLst>
              <a:ext uri="{FF2B5EF4-FFF2-40B4-BE49-F238E27FC236}">
                <a16:creationId xmlns:a16="http://schemas.microsoft.com/office/drawing/2014/main" id="{C493F4BE-7AC5-4FF1-AF5D-A242882743A5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61472" y="392238"/>
            <a:ext cx="4487370" cy="5771742"/>
          </a:xfrm>
          <a:prstGeom prst="rect">
            <a:avLst/>
          </a:prstGeom>
        </p:spPr>
      </p:pic>
      <p:pic>
        <p:nvPicPr>
          <p:cNvPr id="32" name="Bildobjekt 31">
            <a:extLst>
              <a:ext uri="{FF2B5EF4-FFF2-40B4-BE49-F238E27FC236}">
                <a16:creationId xmlns:a16="http://schemas.microsoft.com/office/drawing/2014/main" id="{1882D77E-B41C-4DFB-8056-E98E77C01A46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87742" y="2300383"/>
            <a:ext cx="1305356" cy="1738938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B64F5882-67F5-4B23-8084-D28D9507449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99475" y="4604402"/>
            <a:ext cx="605383" cy="778656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96E5F118-4C65-4F43-8D50-F720EFF043C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4340" y="4604402"/>
            <a:ext cx="605383" cy="778656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50670D35-B67E-4486-8531-5B9C1A6E289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09205" y="4604402"/>
            <a:ext cx="605383" cy="778656"/>
          </a:xfrm>
          <a:prstGeom prst="rect">
            <a:avLst/>
          </a:prstGeom>
        </p:spPr>
      </p:pic>
      <p:pic>
        <p:nvPicPr>
          <p:cNvPr id="29" name="Bildobjekt 28">
            <a:extLst>
              <a:ext uri="{FF2B5EF4-FFF2-40B4-BE49-F238E27FC236}">
                <a16:creationId xmlns:a16="http://schemas.microsoft.com/office/drawing/2014/main" id="{AFA36237-9EEF-419A-9217-20B2FD5A820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609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A7F65C01-E05F-A04B-93FF-0E24802773BC}"/>
              </a:ext>
            </a:extLst>
          </p:cNvPr>
          <p:cNvSpPr txBox="1"/>
          <p:nvPr/>
        </p:nvSpPr>
        <p:spPr>
          <a:xfrm>
            <a:off x="536285" y="900000"/>
            <a:ext cx="482124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 Green hantverkarshorts s</a:t>
            </a:r>
            <a:r>
              <a:rPr lang="sv-SE" sz="3200" b="1">
                <a:latin typeface="Aller" panose="02000503030000020004" pitchFamily="2" charset="77"/>
              </a:rPr>
              <a:t>tretch 2646 GSTP, klass 2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B5B7D9DD-656C-1948-93B4-FCBF018EBDB0}"/>
              </a:ext>
            </a:extLst>
          </p:cNvPr>
          <p:cNvSpPr/>
          <p:nvPr/>
        </p:nvSpPr>
        <p:spPr>
          <a:xfrm>
            <a:off x="536284" y="2628000"/>
            <a:ext cx="3827897" cy="1588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Fullt utrustade hantverkarshorts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Dold knapp framtill förhindrar repor</a:t>
            </a: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23019023-DDF5-8C4F-A441-5F703462D978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134191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C42-C66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  <a:endParaRPr lang="sv-SE" sz="800" dirty="0">
              <a:latin typeface="Aller Light" panose="02000503000000020004" pitchFamily="2" charset="77"/>
            </a:endParaRPr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BD41EEFD-5D4B-9041-9912-7BED8CDA7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580" y="5955282"/>
            <a:ext cx="468599" cy="205726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28675369-754E-5742-8D7A-A3690A3FE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351" y="5955282"/>
            <a:ext cx="377165" cy="205726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05F1CA4E-C3E2-CD46-AF28-61C645F64B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1" name="Bildobjekt 20">
            <a:extLst>
              <a:ext uri="{FF2B5EF4-FFF2-40B4-BE49-F238E27FC236}">
                <a16:creationId xmlns:a16="http://schemas.microsoft.com/office/drawing/2014/main" id="{C07B8633-6B7D-C54A-A169-B33ACC7F23D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0139" y="5884801"/>
            <a:ext cx="276207" cy="276207"/>
          </a:xfrm>
          <a:prstGeom prst="rect">
            <a:avLst/>
          </a:prstGeom>
        </p:spPr>
      </p:pic>
      <p:pic>
        <p:nvPicPr>
          <p:cNvPr id="22" name="Bildobjekt 21" descr="En bild som visar text, clipart&#10;&#10;Automatiskt genererad beskrivning">
            <a:extLst>
              <a:ext uri="{FF2B5EF4-FFF2-40B4-BE49-F238E27FC236}">
                <a16:creationId xmlns:a16="http://schemas.microsoft.com/office/drawing/2014/main" id="{9A22ED08-C800-1C49-A4DC-6650F760228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5252" y="5925756"/>
            <a:ext cx="470503" cy="235252"/>
          </a:xfrm>
          <a:prstGeom prst="rect">
            <a:avLst/>
          </a:prstGeom>
        </p:spPr>
      </p:pic>
      <p:cxnSp>
        <p:nvCxnSpPr>
          <p:cNvPr id="23" name="Rak 22">
            <a:extLst>
              <a:ext uri="{FF2B5EF4-FFF2-40B4-BE49-F238E27FC236}">
                <a16:creationId xmlns:a16="http://schemas.microsoft.com/office/drawing/2014/main" id="{E328A3A7-C740-5441-AD63-030598B60FBD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54220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Bildobjekt 23">
            <a:extLst>
              <a:ext uri="{FF2B5EF4-FFF2-40B4-BE49-F238E27FC236}">
                <a16:creationId xmlns:a16="http://schemas.microsoft.com/office/drawing/2014/main" id="{50B16052-CAFC-144E-86EC-E9E8B85924B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31" name="Rektangel 30">
            <a:extLst>
              <a:ext uri="{FF2B5EF4-FFF2-40B4-BE49-F238E27FC236}">
                <a16:creationId xmlns:a16="http://schemas.microsoft.com/office/drawing/2014/main" id="{23ECE61C-70A6-3141-9628-80B5A03D0286}"/>
              </a:ext>
            </a:extLst>
          </p:cNvPr>
          <p:cNvSpPr/>
          <p:nvPr/>
        </p:nvSpPr>
        <p:spPr>
          <a:xfrm>
            <a:off x="5437530" y="53754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0C1AD004-8026-9B41-93FE-6B0EB2155613}"/>
              </a:ext>
            </a:extLst>
          </p:cNvPr>
          <p:cNvSpPr/>
          <p:nvPr/>
        </p:nvSpPr>
        <p:spPr>
          <a:xfrm>
            <a:off x="400215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171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9A58FEAD-0B2B-1D4C-96E6-8BF08281868B}"/>
              </a:ext>
            </a:extLst>
          </p:cNvPr>
          <p:cNvSpPr/>
          <p:nvPr/>
        </p:nvSpPr>
        <p:spPr>
          <a:xfrm>
            <a:off x="4710859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196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55A2EFCA-7F36-504C-ADAD-AE31B0E5CC52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5" name="Bildobjekt 24">
            <a:extLst>
              <a:ext uri="{FF2B5EF4-FFF2-40B4-BE49-F238E27FC236}">
                <a16:creationId xmlns:a16="http://schemas.microsoft.com/office/drawing/2014/main" id="{0B6E85C5-7F47-4C82-A2D2-A8F8826952E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84333" y="907027"/>
            <a:ext cx="4032250" cy="5115116"/>
          </a:xfrm>
          <a:prstGeom prst="rect">
            <a:avLst/>
          </a:prstGeom>
        </p:spPr>
      </p:pic>
      <p:pic>
        <p:nvPicPr>
          <p:cNvPr id="28" name="Bildobjekt 27">
            <a:extLst>
              <a:ext uri="{FF2B5EF4-FFF2-40B4-BE49-F238E27FC236}">
                <a16:creationId xmlns:a16="http://schemas.microsoft.com/office/drawing/2014/main" id="{696FD052-B9BB-4879-BA9A-65A3BDEDB959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2091" y="2111656"/>
            <a:ext cx="1711536" cy="2153027"/>
          </a:xfrm>
          <a:prstGeom prst="rect">
            <a:avLst/>
          </a:prstGeom>
        </p:spPr>
      </p:pic>
      <p:pic>
        <p:nvPicPr>
          <p:cNvPr id="30" name="Bildobjekt 29">
            <a:extLst>
              <a:ext uri="{FF2B5EF4-FFF2-40B4-BE49-F238E27FC236}">
                <a16:creationId xmlns:a16="http://schemas.microsoft.com/office/drawing/2014/main" id="{6ED8FBE4-FB3A-4A4C-86B1-811E105AF33F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013" y="4719422"/>
            <a:ext cx="467925" cy="593586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902EF418-368F-40A0-8084-B2320D601A40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5337" y="4721863"/>
            <a:ext cx="467925" cy="593586"/>
          </a:xfrm>
          <a:prstGeom prst="rect">
            <a:avLst/>
          </a:prstGeom>
        </p:spPr>
      </p:pic>
      <p:pic>
        <p:nvPicPr>
          <p:cNvPr id="35" name="Bildobjekt 34">
            <a:extLst>
              <a:ext uri="{FF2B5EF4-FFF2-40B4-BE49-F238E27FC236}">
                <a16:creationId xmlns:a16="http://schemas.microsoft.com/office/drawing/2014/main" id="{0DD5D078-EC70-497E-99D5-3549EF81C99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9739" y="4730371"/>
            <a:ext cx="467925" cy="593586"/>
          </a:xfrm>
          <a:prstGeom prst="rect">
            <a:avLst/>
          </a:prstGeom>
        </p:spPr>
      </p:pic>
      <p:pic>
        <p:nvPicPr>
          <p:cNvPr id="26" name="Bildobjekt 25">
            <a:extLst>
              <a:ext uri="{FF2B5EF4-FFF2-40B4-BE49-F238E27FC236}">
                <a16:creationId xmlns:a16="http://schemas.microsoft.com/office/drawing/2014/main" id="{D02B5819-EB7C-4752-8CD9-47AEE8F4FAA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2430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0D933CF9-AC4B-644F-A5AD-10779EEF904F}"/>
              </a:ext>
            </a:extLst>
          </p:cNvPr>
          <p:cNvSpPr txBox="1"/>
          <p:nvPr/>
        </p:nvSpPr>
        <p:spPr>
          <a:xfrm>
            <a:off x="536285" y="900000"/>
            <a:ext cx="3720405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sz="3200" b="1">
                <a:latin typeface="Aller" panose="02000503030000020004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Varselshorts Green </a:t>
            </a:r>
            <a:r>
              <a:rPr lang="sv-SE" sz="3200" b="1">
                <a:latin typeface="Aller" panose="02000503030000020004" pitchFamily="2" charset="77"/>
              </a:rPr>
              <a:t>stretch 2648 GSTP, klass 2</a:t>
            </a:r>
            <a:endParaRPr lang="sv-SE" sz="3200" b="1" dirty="0">
              <a:latin typeface="Aller" panose="02000503030000020004" pitchFamily="2" charset="77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DFE95046-A758-F441-9785-E40F2670A090}"/>
              </a:ext>
            </a:extLst>
          </p:cNvPr>
          <p:cNvSpPr/>
          <p:nvPr/>
        </p:nvSpPr>
        <p:spPr>
          <a:xfrm>
            <a:off x="536284" y="2628000"/>
            <a:ext cx="3827897" cy="1841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 dirty="0">
                <a:latin typeface="Aller Light" panose="02000503000000020004" pitchFamily="2" charset="77"/>
              </a:rPr>
              <a:t>Har EPD (</a:t>
            </a:r>
            <a:r>
              <a:rPr lang="sv-SE" sz="1100" dirty="0" err="1">
                <a:latin typeface="Aller Light" panose="02000503000000020004" pitchFamily="2" charset="77"/>
              </a:rPr>
              <a:t>Environmental</a:t>
            </a:r>
            <a:r>
              <a:rPr lang="sv-SE" sz="1100" dirty="0">
                <a:latin typeface="Aller Light" panose="02000503000000020004" pitchFamily="2" charset="77"/>
              </a:rPr>
              <a:t> Product </a:t>
            </a:r>
            <a:r>
              <a:rPr lang="sv-SE" sz="1100" dirty="0" err="1">
                <a:latin typeface="Aller Light" panose="02000503000000020004" pitchFamily="2" charset="77"/>
              </a:rPr>
              <a:t>Declaration</a:t>
            </a:r>
            <a:r>
              <a:rPr lang="sv-SE" sz="1100" dirty="0">
                <a:latin typeface="Aller Light" panose="02000503000000020004" pitchFamily="2" charset="77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Biobaserat material och återvunnen polyester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Full </a:t>
            </a:r>
            <a:r>
              <a:rPr lang="sv-SE" sz="1100" dirty="0">
                <a:latin typeface="Aller Light" panose="02000503000000020004" pitchFamily="2" charset="77"/>
              </a:rPr>
              <a:t>4-vägsstretch 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Serviceshorts med hantverkarfunktioner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Ribbstickade stretchpartier i midjan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1100">
                <a:latin typeface="Aller Light" panose="02000503000000020004" pitchFamily="2" charset="77"/>
              </a:rPr>
              <a:t>Dold knapp framtill förhindrar repor</a:t>
            </a:r>
          </a:p>
          <a:p>
            <a:pPr>
              <a:lnSpc>
                <a:spcPct val="150000"/>
              </a:lnSpc>
            </a:pPr>
            <a:endParaRPr lang="sv-SE" sz="1100" dirty="0">
              <a:latin typeface="Aller Light" panose="02000503000000020004" pitchFamily="2" charset="77"/>
            </a:endParaRPr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CD8EAD88-0562-1243-B9C7-E2900FB7D716}"/>
              </a:ext>
            </a:extLst>
          </p:cNvPr>
          <p:cNvSpPr/>
          <p:nvPr/>
        </p:nvSpPr>
        <p:spPr>
          <a:xfrm>
            <a:off x="360000" y="6264000"/>
            <a:ext cx="73513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800" b="1" dirty="0" err="1">
                <a:latin typeface="Aller" panose="02000503030000020004" pitchFamily="2" charset="77"/>
              </a:rPr>
              <a:t>Artikelnr</a:t>
            </a:r>
            <a:r>
              <a:rPr lang="en" sz="800" b="1" dirty="0">
                <a:latin typeface="Aller" panose="02000503030000020004" pitchFamily="2" charset="77"/>
              </a:rPr>
              <a:t> </a:t>
            </a:r>
            <a:r>
              <a:rPr lang="en" sz="800" dirty="0">
                <a:latin typeface="Aller Light" panose="02000503000000020004" pitchFamily="2" charset="77"/>
              </a:rPr>
              <a:t>134245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b="1" dirty="0">
                <a:latin typeface="Aller" panose="02000503030000020004" pitchFamily="2" charset="77"/>
              </a:rPr>
              <a:t>Storlek</a:t>
            </a:r>
            <a:r>
              <a:rPr lang="en" sz="800" b="1" i="1" dirty="0">
                <a:latin typeface="Aller" panose="02000503030000020004" pitchFamily="2" charset="77"/>
              </a:rPr>
              <a:t> </a:t>
            </a:r>
            <a:r>
              <a:rPr lang="sv-SE" sz="800" dirty="0">
                <a:latin typeface="Aller Light" panose="02000503000000020004" pitchFamily="2" charset="77"/>
              </a:rPr>
              <a:t>C42-C66</a:t>
            </a:r>
            <a:r>
              <a:rPr lang="en" sz="800" dirty="0">
                <a:latin typeface="Aller Light" panose="02000503000000020004" pitchFamily="2" charset="77"/>
              </a:rPr>
              <a:t>.</a:t>
            </a:r>
            <a:endParaRPr lang="sv-SE" sz="800" dirty="0">
              <a:latin typeface="Aller Light" panose="02000503000000020004" pitchFamily="2" charset="77"/>
            </a:endParaRPr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FF3D04EA-86DC-E14D-90B1-7CF65D7A23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060" y="5955282"/>
            <a:ext cx="468599" cy="205726"/>
          </a:xfrm>
          <a:prstGeom prst="rect">
            <a:avLst/>
          </a:prstGeom>
        </p:spPr>
      </p:pic>
      <p:pic>
        <p:nvPicPr>
          <p:cNvPr id="15" name="Bildobjekt 14">
            <a:extLst>
              <a:ext uri="{FF2B5EF4-FFF2-40B4-BE49-F238E27FC236}">
                <a16:creationId xmlns:a16="http://schemas.microsoft.com/office/drawing/2014/main" id="{6BEEB150-2962-2B4F-A5B4-7915364C0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831" y="5955282"/>
            <a:ext cx="377165" cy="205726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48B654C0-DEC0-8544-A10F-C5376CB911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605" y="5844295"/>
            <a:ext cx="300878" cy="316713"/>
          </a:xfrm>
          <a:prstGeom prst="rect">
            <a:avLst/>
          </a:prstGeom>
        </p:spPr>
      </p:pic>
      <p:pic>
        <p:nvPicPr>
          <p:cNvPr id="21" name="Bildobjekt 20" descr="En bild som visar text, clipart&#10;&#10;Automatiskt genererad beskrivning">
            <a:extLst>
              <a:ext uri="{FF2B5EF4-FFF2-40B4-BE49-F238E27FC236}">
                <a16:creationId xmlns:a16="http://schemas.microsoft.com/office/drawing/2014/main" id="{6C3D1D37-C252-6340-A3FD-DC112441DA6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71" y="5925756"/>
            <a:ext cx="470503" cy="235252"/>
          </a:xfrm>
          <a:prstGeom prst="rect">
            <a:avLst/>
          </a:prstGeom>
        </p:spPr>
      </p:pic>
      <p:cxnSp>
        <p:nvCxnSpPr>
          <p:cNvPr id="22" name="Rak 21">
            <a:extLst>
              <a:ext uri="{FF2B5EF4-FFF2-40B4-BE49-F238E27FC236}">
                <a16:creationId xmlns:a16="http://schemas.microsoft.com/office/drawing/2014/main" id="{93052A47-FD40-1B4F-AB27-E8B38EAE93BB}"/>
              </a:ext>
            </a:extLst>
          </p:cNvPr>
          <p:cNvCxnSpPr>
            <a:cxnSpLocks/>
          </p:cNvCxnSpPr>
          <p:nvPr/>
        </p:nvCxnSpPr>
        <p:spPr>
          <a:xfrm>
            <a:off x="445595" y="5706317"/>
            <a:ext cx="47140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34F4F5BA-3A30-A44C-A8B2-A438C4EE3BB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" y="5873008"/>
            <a:ext cx="288000" cy="288000"/>
          </a:xfrm>
          <a:prstGeom prst="rect">
            <a:avLst/>
          </a:prstGeom>
        </p:spPr>
      </p:pic>
      <p:sp>
        <p:nvSpPr>
          <p:cNvPr id="29" name="Rektangel 28">
            <a:extLst>
              <a:ext uri="{FF2B5EF4-FFF2-40B4-BE49-F238E27FC236}">
                <a16:creationId xmlns:a16="http://schemas.microsoft.com/office/drawing/2014/main" id="{FEF31B10-F04D-A648-B5FC-C53F081904C6}"/>
              </a:ext>
            </a:extLst>
          </p:cNvPr>
          <p:cNvSpPr/>
          <p:nvPr/>
        </p:nvSpPr>
        <p:spPr>
          <a:xfrm>
            <a:off x="4002155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130</a:t>
            </a:r>
            <a:endParaRPr lang="en" sz="700" dirty="0">
              <a:latin typeface="Aller Light" panose="02000503000000020004" pitchFamily="2" charset="77"/>
            </a:endParaRPr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5633486B-501F-9B42-998F-E9AEB51B4B68}"/>
              </a:ext>
            </a:extLst>
          </p:cNvPr>
          <p:cNvSpPr/>
          <p:nvPr/>
        </p:nvSpPr>
        <p:spPr>
          <a:xfrm>
            <a:off x="4710859" y="5380854"/>
            <a:ext cx="392345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700" dirty="0">
                <a:latin typeface="Aller Light" panose="02000503000000020004" pitchFamily="2" charset="77"/>
              </a:rPr>
              <a:t>231</a:t>
            </a:r>
            <a:endParaRPr lang="en" sz="700" dirty="0">
              <a:latin typeface="Aller Light" panose="02000503000000020004" pitchFamily="2" charset="77"/>
            </a:endParaRPr>
          </a:p>
        </p:txBody>
      </p:sp>
      <p:pic>
        <p:nvPicPr>
          <p:cNvPr id="28" name="Bildobjekt 27">
            <a:extLst>
              <a:ext uri="{FF2B5EF4-FFF2-40B4-BE49-F238E27FC236}">
                <a16:creationId xmlns:a16="http://schemas.microsoft.com/office/drawing/2014/main" id="{D8B5B468-0F75-794E-9446-03476412613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619" y="5884801"/>
            <a:ext cx="276207" cy="276207"/>
          </a:xfrm>
          <a:prstGeom prst="rect">
            <a:avLst/>
          </a:prstGeom>
        </p:spPr>
      </p:pic>
      <p:sp>
        <p:nvSpPr>
          <p:cNvPr id="32" name="Rektangel 31">
            <a:extLst>
              <a:ext uri="{FF2B5EF4-FFF2-40B4-BE49-F238E27FC236}">
                <a16:creationId xmlns:a16="http://schemas.microsoft.com/office/drawing/2014/main" id="{BB75997D-982F-404C-A9F2-ABCBD7C21E4F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latin typeface="Aller Light" panose="02000503000000020004" pitchFamily="2" charset="77"/>
              </a:rPr>
              <a:t>Fristads Green Varsel</a:t>
            </a:r>
          </a:p>
        </p:txBody>
      </p:sp>
      <p:pic>
        <p:nvPicPr>
          <p:cNvPr id="27" name="Bildobjekt 26">
            <a:extLst>
              <a:ext uri="{FF2B5EF4-FFF2-40B4-BE49-F238E27FC236}">
                <a16:creationId xmlns:a16="http://schemas.microsoft.com/office/drawing/2014/main" id="{3BF58F5F-B12C-4471-9983-4FB36A58929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8560" y="4697221"/>
            <a:ext cx="499533" cy="637213"/>
          </a:xfrm>
          <a:prstGeom prst="rect">
            <a:avLst/>
          </a:prstGeom>
        </p:spPr>
      </p:pic>
      <p:pic>
        <p:nvPicPr>
          <p:cNvPr id="31" name="Bildobjekt 30">
            <a:extLst>
              <a:ext uri="{FF2B5EF4-FFF2-40B4-BE49-F238E27FC236}">
                <a16:creationId xmlns:a16="http://schemas.microsoft.com/office/drawing/2014/main" id="{48605AC9-49EC-47B2-8385-8CA48339171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7187" y="874546"/>
            <a:ext cx="4037785" cy="5150672"/>
          </a:xfrm>
          <a:prstGeom prst="rect">
            <a:avLst/>
          </a:prstGeom>
        </p:spPr>
      </p:pic>
      <p:pic>
        <p:nvPicPr>
          <p:cNvPr id="33" name="Bildobjekt 32">
            <a:extLst>
              <a:ext uri="{FF2B5EF4-FFF2-40B4-BE49-F238E27FC236}">
                <a16:creationId xmlns:a16="http://schemas.microsoft.com/office/drawing/2014/main" id="{5CA28D14-CB9A-4E42-9FC3-DF3BD510793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0149" y="4692807"/>
            <a:ext cx="499533" cy="637213"/>
          </a:xfrm>
          <a:prstGeom prst="rect">
            <a:avLst/>
          </a:prstGeom>
        </p:spPr>
      </p:pic>
      <p:pic>
        <p:nvPicPr>
          <p:cNvPr id="34" name="Bildobjekt 33">
            <a:extLst>
              <a:ext uri="{FF2B5EF4-FFF2-40B4-BE49-F238E27FC236}">
                <a16:creationId xmlns:a16="http://schemas.microsoft.com/office/drawing/2014/main" id="{715047BC-5A17-44F5-8B41-558B3883845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1343" y="1966363"/>
            <a:ext cx="1851014" cy="2374270"/>
          </a:xfrm>
          <a:prstGeom prst="rect">
            <a:avLst/>
          </a:prstGeom>
        </p:spPr>
      </p:pic>
      <p:pic>
        <p:nvPicPr>
          <p:cNvPr id="20" name="Bildobjekt 19">
            <a:extLst>
              <a:ext uri="{FF2B5EF4-FFF2-40B4-BE49-F238E27FC236}">
                <a16:creationId xmlns:a16="http://schemas.microsoft.com/office/drawing/2014/main" id="{850875A6-228F-4AD9-BB4A-C2B86A9A74F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091893" y="6537888"/>
            <a:ext cx="885796" cy="1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2959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objekt 6">
            <a:extLst>
              <a:ext uri="{FF2B5EF4-FFF2-40B4-BE49-F238E27FC236}">
                <a16:creationId xmlns:a16="http://schemas.microsoft.com/office/drawing/2014/main" id="{549482D1-632B-A149-B12D-C119316F85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2"/>
          <a:stretch/>
        </p:blipFill>
        <p:spPr>
          <a:xfrm>
            <a:off x="-85344" y="0"/>
            <a:ext cx="12277344" cy="6858000"/>
          </a:xfrm>
          <a:prstGeom prst="rect">
            <a:avLst/>
          </a:prstGeom>
        </p:spPr>
      </p:pic>
      <p:sp>
        <p:nvSpPr>
          <p:cNvPr id="21" name="object 6">
            <a:extLst>
              <a:ext uri="{FF2B5EF4-FFF2-40B4-BE49-F238E27FC236}">
                <a16:creationId xmlns:a16="http://schemas.microsoft.com/office/drawing/2014/main" id="{265741EF-4F84-0049-B192-434C7F641AB8}"/>
              </a:ext>
            </a:extLst>
          </p:cNvPr>
          <p:cNvSpPr txBox="1"/>
          <p:nvPr/>
        </p:nvSpPr>
        <p:spPr>
          <a:xfrm>
            <a:off x="5644896" y="2002308"/>
            <a:ext cx="4662497" cy="2388924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927100" marR="5080" indent="-914400">
              <a:lnSpc>
                <a:spcPts val="4500"/>
              </a:lnSpc>
              <a:spcBef>
                <a:spcPts val="615"/>
              </a:spcBef>
            </a:pPr>
            <a:r>
              <a:rPr sz="4500" spc="-130" dirty="0">
                <a:solidFill>
                  <a:srgbClr val="FFFFFF"/>
                </a:solidFill>
                <a:latin typeface="Aller-Light"/>
                <a:cs typeface="Aller-Light"/>
              </a:rPr>
              <a:t>Every</a:t>
            </a:r>
            <a:r>
              <a:rPr sz="4500" spc="-210" dirty="0">
                <a:solidFill>
                  <a:srgbClr val="FFFFFF"/>
                </a:solidFill>
                <a:latin typeface="Aller-Light"/>
                <a:cs typeface="Aller-Light"/>
              </a:rPr>
              <a:t> </a:t>
            </a:r>
            <a:r>
              <a:rPr sz="4500" spc="-165" dirty="0">
                <a:solidFill>
                  <a:srgbClr val="FFFFFF"/>
                </a:solidFill>
                <a:latin typeface="Aller-Light"/>
                <a:cs typeface="Aller-Light"/>
              </a:rPr>
              <a:t>professional  </a:t>
            </a:r>
            <a:r>
              <a:rPr sz="4500" spc="-150" dirty="0">
                <a:solidFill>
                  <a:srgbClr val="FFFFFF"/>
                </a:solidFill>
                <a:latin typeface="Aller-Light"/>
                <a:cs typeface="Aller-Light"/>
              </a:rPr>
              <a:t>dressed</a:t>
            </a:r>
            <a:r>
              <a:rPr sz="4500" spc="-195" dirty="0">
                <a:solidFill>
                  <a:srgbClr val="FFFFFF"/>
                </a:solidFill>
                <a:latin typeface="Aller-Light"/>
                <a:cs typeface="Aller-Light"/>
              </a:rPr>
              <a:t> </a:t>
            </a:r>
            <a:r>
              <a:rPr sz="4500" spc="-114" dirty="0">
                <a:solidFill>
                  <a:srgbClr val="FFFFFF"/>
                </a:solidFill>
                <a:latin typeface="Aller-Light"/>
                <a:cs typeface="Aller-Light"/>
              </a:rPr>
              <a:t>for</a:t>
            </a:r>
            <a:endParaRPr sz="4500" dirty="0">
              <a:latin typeface="Aller-Light"/>
              <a:cs typeface="Aller-Light"/>
            </a:endParaRPr>
          </a:p>
          <a:p>
            <a:pPr marL="12700">
              <a:lnSpc>
                <a:spcPts val="4500"/>
              </a:lnSpc>
            </a:pPr>
            <a:r>
              <a:rPr sz="4500" spc="-150" dirty="0">
                <a:solidFill>
                  <a:srgbClr val="FFFFFF"/>
                </a:solidFill>
                <a:latin typeface="Aller-Light"/>
                <a:cs typeface="Aller-Light"/>
              </a:rPr>
              <a:t>sustainable</a:t>
            </a:r>
            <a:endParaRPr sz="4500" dirty="0">
              <a:latin typeface="Aller-Light"/>
              <a:cs typeface="Aller-Light"/>
            </a:endParaRPr>
          </a:p>
          <a:p>
            <a:pPr marL="927100">
              <a:lnSpc>
                <a:spcPts val="4500"/>
              </a:lnSpc>
            </a:pPr>
            <a:r>
              <a:rPr sz="4500" spc="-155" dirty="0">
                <a:solidFill>
                  <a:srgbClr val="FFFFFF"/>
                </a:solidFill>
                <a:latin typeface="Aller-Light"/>
                <a:cs typeface="Aller-Light"/>
              </a:rPr>
              <a:t>performance.</a:t>
            </a:r>
            <a:endParaRPr sz="4500" dirty="0">
              <a:latin typeface="Aller-Light"/>
              <a:cs typeface="Aller-Light"/>
            </a:endParaRP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8D748C64-88C0-EF47-861B-BF381FBD34E8}"/>
              </a:ext>
            </a:extLst>
          </p:cNvPr>
          <p:cNvSpPr/>
          <p:nvPr/>
        </p:nvSpPr>
        <p:spPr>
          <a:xfrm>
            <a:off x="314217" y="296058"/>
            <a:ext cx="976549" cy="192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650" dirty="0">
                <a:solidFill>
                  <a:schemeClr val="bg1"/>
                </a:solidFill>
                <a:latin typeface="Aller Light" panose="02000503000000020004" pitchFamily="2" charset="77"/>
              </a:rPr>
              <a:t>Fristads Green Varsel</a:t>
            </a:r>
          </a:p>
        </p:txBody>
      </p:sp>
    </p:spTree>
    <p:extLst>
      <p:ext uri="{BB962C8B-B14F-4D97-AF65-F5344CB8AC3E}">
        <p14:creationId xmlns:p14="http://schemas.microsoft.com/office/powerpoint/2010/main" val="1560292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2B1C36AF-8660-C34D-B8F7-1D66CE9F677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1520170" h="6480175">
                <a:moveTo>
                  <a:pt x="11520004" y="0"/>
                </a:moveTo>
                <a:lnTo>
                  <a:pt x="0" y="0"/>
                </a:lnTo>
                <a:lnTo>
                  <a:pt x="0" y="6479997"/>
                </a:lnTo>
                <a:lnTo>
                  <a:pt x="11520004" y="6479997"/>
                </a:lnTo>
                <a:lnTo>
                  <a:pt x="11520004" y="0"/>
                </a:lnTo>
                <a:close/>
              </a:path>
            </a:pathLst>
          </a:custGeom>
          <a:solidFill>
            <a:srgbClr val="0902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770BEF31-E82E-DB4A-BC14-5D981E184326}"/>
              </a:ext>
            </a:extLst>
          </p:cNvPr>
          <p:cNvSpPr/>
          <p:nvPr/>
        </p:nvSpPr>
        <p:spPr>
          <a:xfrm>
            <a:off x="10598744" y="6093860"/>
            <a:ext cx="80983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900" dirty="0" err="1">
                <a:solidFill>
                  <a:schemeClr val="bg1"/>
                </a:solidFill>
                <a:effectLst/>
                <a:latin typeface="Aller Light" panose="02000503000000020004" pitchFamily="2" charset="77"/>
              </a:rPr>
              <a:t>fristads.com</a:t>
            </a:r>
            <a:endParaRPr lang="sv-SE" sz="900" dirty="0">
              <a:solidFill>
                <a:schemeClr val="bg1"/>
              </a:solidFill>
              <a:effectLst/>
              <a:latin typeface="Aller Light" panose="02000503000000020004" pitchFamily="2" charset="77"/>
            </a:endParaRPr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B1959C35-C3CE-784D-9409-DFB8983502F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3085" y="3164824"/>
            <a:ext cx="3405829" cy="61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32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49989D35EE1244AD883B4C96CC0470" ma:contentTypeVersion="4" ma:contentTypeDescription="Create a new document." ma:contentTypeScope="" ma:versionID="ffa0c359a5625d04d43d9570cb16b8d0">
  <xsd:schema xmlns:xsd="http://www.w3.org/2001/XMLSchema" xmlns:xs="http://www.w3.org/2001/XMLSchema" xmlns:p="http://schemas.microsoft.com/office/2006/metadata/properties" xmlns:ns2="10d247e7-8c63-4e25-94f6-02d254d0fe5c" xmlns:ns3="df097c5a-51ff-407d-8c9f-f85123fdb0a3" xmlns:ns4="39c87c5e-69e6-453d-b732-6eae3e1658cf" xmlns:ns5="3ff2af5e-53c7-4c47-b483-f03767192331" targetNamespace="http://schemas.microsoft.com/office/2006/metadata/properties" ma:root="true" ma:fieldsID="722097b1fb29f80956deeeaa3716d636" ns2:_="" ns3:_="" ns4:_="" ns5:_="">
    <xsd:import namespace="10d247e7-8c63-4e25-94f6-02d254d0fe5c"/>
    <xsd:import namespace="df097c5a-51ff-407d-8c9f-f85123fdb0a3"/>
    <xsd:import namespace="39c87c5e-69e6-453d-b732-6eae3e1658cf"/>
    <xsd:import namespace="3ff2af5e-53c7-4c47-b483-f0376719233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4:lcf76f155ced4ddcb4097134ff3c332f" minOccurs="0"/>
                <xsd:element ref="ns5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d247e7-8c63-4e25-94f6-02d254d0fe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097c5a-51ff-407d-8c9f-f85123fdb0a3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c87c5e-69e6-453d-b732-6eae3e1658c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7057318-e5de-4661-aa02-fc15963d26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f2af5e-53c7-4c47-b483-f03767192331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3ff2af5e-53c7-4c47-b483-f03767192331}" ma:internalName="TaxCatchAll" ma:showField="CatchAllData" ma:web="a768ae2d-479a-4281-9512-e65e602e70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9c87c5e-69e6-453d-b732-6eae3e1658cf">
      <Terms xmlns="http://schemas.microsoft.com/office/infopath/2007/PartnerControls"/>
    </lcf76f155ced4ddcb4097134ff3c332f>
    <TaxCatchAll xmlns="3ff2af5e-53c7-4c47-b483-f03767192331" xsi:nil="true"/>
  </documentManagement>
</p:properties>
</file>

<file path=customXml/itemProps1.xml><?xml version="1.0" encoding="utf-8"?>
<ds:datastoreItem xmlns:ds="http://schemas.openxmlformats.org/officeDocument/2006/customXml" ds:itemID="{70DC3316-8602-4693-A273-516DA1F414A2}"/>
</file>

<file path=customXml/itemProps2.xml><?xml version="1.0" encoding="utf-8"?>
<ds:datastoreItem xmlns:ds="http://schemas.openxmlformats.org/officeDocument/2006/customXml" ds:itemID="{FA4B10DC-60C7-4552-AE38-06108AF724F9}"/>
</file>

<file path=customXml/itemProps3.xml><?xml version="1.0" encoding="utf-8"?>
<ds:datastoreItem xmlns:ds="http://schemas.openxmlformats.org/officeDocument/2006/customXml" ds:itemID="{A21922B2-5ECF-45B3-B19C-EF4AB6E9E7A5}"/>
</file>

<file path=docProps/app.xml><?xml version="1.0" encoding="utf-8"?>
<Properties xmlns="http://schemas.openxmlformats.org/officeDocument/2006/extended-properties" xmlns:vt="http://schemas.openxmlformats.org/officeDocument/2006/docPropsVTypes">
  <TotalTime>26454</TotalTime>
  <Words>3106</Words>
  <Application>Microsoft Office PowerPoint</Application>
  <PresentationFormat>Bredbild</PresentationFormat>
  <Paragraphs>586</Paragraphs>
  <Slides>41</Slides>
  <Notes>14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41</vt:i4>
      </vt:variant>
    </vt:vector>
  </HeadingPairs>
  <TitlesOfParts>
    <vt:vector size="48" baseType="lpstr">
      <vt:lpstr>Aller</vt:lpstr>
      <vt:lpstr>Aller Light</vt:lpstr>
      <vt:lpstr>Aller-Light</vt:lpstr>
      <vt:lpstr>Arial</vt:lpstr>
      <vt:lpstr>Calibri</vt:lpstr>
      <vt:lpstr>Calibri Light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Carina Gustafsson</dc:creator>
  <cp:lastModifiedBy>Ulrika Steen Falk</cp:lastModifiedBy>
  <cp:revision>479</cp:revision>
  <cp:lastPrinted>2021-03-30T12:18:35Z</cp:lastPrinted>
  <dcterms:created xsi:type="dcterms:W3CDTF">2019-09-19T07:21:54Z</dcterms:created>
  <dcterms:modified xsi:type="dcterms:W3CDTF">2022-02-04T07:43:42Z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0x0101001849989D35EE1244AD883B4C96CC0470</vt:lpwstr>
  </property>
  <property fmtid="{D5CDD505-2E9C-101B-9397-08002B2CF9AE}" pid="3" name="Order">
    <vt:lpwstr>59000.0000000000</vt:lpwstr>
  </property>
</Properties>
</file>